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odec Pro" panose="020B0604020202020204" charset="0"/>
      <p:regular r:id="rId17"/>
    </p:embeddedFont>
    <p:embeddedFont>
      <p:font typeface="Codec Pro Bold" panose="020B0604020202020204" charset="0"/>
      <p:regular r:id="rId18"/>
    </p:embeddedFont>
    <p:embeddedFont>
      <p:font typeface="Open Sans Extra Bold" panose="020B0604020202020204" charset="0"/>
      <p:regular r:id="rId19"/>
    </p:embeddedFont>
    <p:embeddedFont>
      <p:font typeface="Titillium Web Bold" panose="020B0604020202020204" charset="0"/>
      <p:regular r:id="rId20"/>
    </p:embeddedFont>
    <p:embeddedFont>
      <p:font typeface="Titillium Web Regular" panose="020B0604020202020204" charset="0"/>
      <p:regular r:id="rId21"/>
    </p:embeddedFont>
    <p:embeddedFont>
      <p:font typeface="Titillium Web Regular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1.svg"/><Relationship Id="rId7" Type="http://schemas.openxmlformats.org/officeDocument/2006/relationships/image" Target="../media/image6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65.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67.svg"/><Relationship Id="rId5" Type="http://schemas.openxmlformats.org/officeDocument/2006/relationships/image" Target="../media/image3.svg"/><Relationship Id="rId10" Type="http://schemas.openxmlformats.org/officeDocument/2006/relationships/image" Target="../media/image66.png"/><Relationship Id="rId4" Type="http://schemas.openxmlformats.org/officeDocument/2006/relationships/image" Target="../media/image2.png"/><Relationship Id="rId9" Type="http://schemas.openxmlformats.org/officeDocument/2006/relationships/image" Target="../media/image31.sv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1.svg"/><Relationship Id="rId5" Type="http://schemas.openxmlformats.org/officeDocument/2006/relationships/image" Target="../media/image10.png"/><Relationship Id="rId10" Type="http://schemas.openxmlformats.org/officeDocument/2006/relationships/image" Target="../media/image20.png"/><Relationship Id="rId4" Type="http://schemas.openxmlformats.org/officeDocument/2006/relationships/image" Target="../media/image16.sv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7.png"/><Relationship Id="rId3" Type="http://schemas.openxmlformats.org/officeDocument/2006/relationships/image" Target="../media/image11.svg"/><Relationship Id="rId7" Type="http://schemas.openxmlformats.org/officeDocument/2006/relationships/image" Target="../media/image23.png"/><Relationship Id="rId12"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2.jpeg"/><Relationship Id="rId11" Type="http://schemas.openxmlformats.org/officeDocument/2006/relationships/image" Target="../media/image12.png"/><Relationship Id="rId5" Type="http://schemas.openxmlformats.org/officeDocument/2006/relationships/image" Target="../media/image3.svg"/><Relationship Id="rId10" Type="http://schemas.openxmlformats.org/officeDocument/2006/relationships/image" Target="../media/image26.svg"/><Relationship Id="rId4" Type="http://schemas.openxmlformats.org/officeDocument/2006/relationships/image" Target="../media/image2.png"/><Relationship Id="rId9" Type="http://schemas.openxmlformats.org/officeDocument/2006/relationships/image" Target="../media/image25.pn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0.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11.sv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svg"/><Relationship Id="rId7" Type="http://schemas.openxmlformats.org/officeDocument/2006/relationships/image" Target="../media/image3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44.png"/><Relationship Id="rId12" Type="http://schemas.openxmlformats.org/officeDocument/2006/relationships/image" Target="../media/image21.sv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20.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7.svg"/><Relationship Id="rId4" Type="http://schemas.openxmlformats.org/officeDocument/2006/relationships/image" Target="../media/image11.svg"/><Relationship Id="rId9" Type="http://schemas.openxmlformats.org/officeDocument/2006/relationships/image" Target="../media/image46.png"/><Relationship Id="rId14" Type="http://schemas.openxmlformats.org/officeDocument/2006/relationships/image" Target="../media/image49.svg"/></Relationships>
</file>

<file path=ppt/slides/_rels/slide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1.svg"/><Relationship Id="rId7" Type="http://schemas.openxmlformats.org/officeDocument/2006/relationships/image" Target="../media/image4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D2EF"/>
        </a:solidFill>
        <a:effectLst/>
      </p:bgPr>
    </p:bg>
    <p:spTree>
      <p:nvGrpSpPr>
        <p:cNvPr id="1" name=""/>
        <p:cNvGrpSpPr/>
        <p:nvPr/>
      </p:nvGrpSpPr>
      <p:grpSpPr>
        <a:xfrm>
          <a:off x="0" y="0"/>
          <a:ext cx="0" cy="0"/>
          <a:chOff x="0" y="0"/>
          <a:chExt cx="0" cy="0"/>
        </a:xfrm>
      </p:grpSpPr>
      <p:grpSp>
        <p:nvGrpSpPr>
          <p:cNvPr id="2" name="Group 2"/>
          <p:cNvGrpSpPr/>
          <p:nvPr/>
        </p:nvGrpSpPr>
        <p:grpSpPr>
          <a:xfrm>
            <a:off x="7428543" y="3345139"/>
            <a:ext cx="10915398" cy="7462163"/>
            <a:chOff x="0" y="0"/>
            <a:chExt cx="14553864" cy="9949551"/>
          </a:xfrm>
        </p:grpSpPr>
        <p:pic>
          <p:nvPicPr>
            <p:cNvPr id="3" name="Picture 3"/>
            <p:cNvPicPr>
              <a:picLocks noChangeAspect="1"/>
            </p:cNvPicPr>
            <p:nvPr/>
          </p:nvPicPr>
          <p:blipFill>
            <a:blip r:embed="rId2"/>
            <a:srcRect l="4480" r="4480"/>
            <a:stretch>
              <a:fillRect/>
            </a:stretch>
          </p:blipFill>
          <p:spPr>
            <a:xfrm rot="5400000">
              <a:off x="4397026" y="-177127"/>
              <a:ext cx="7360488" cy="1211228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14553864" cy="9949551"/>
            </a:xfrm>
            <a:prstGeom prst="rect">
              <a:avLst/>
            </a:prstGeom>
          </p:spPr>
        </p:pic>
      </p:grpSp>
      <p:grpSp>
        <p:nvGrpSpPr>
          <p:cNvPr id="5" name="Group 5"/>
          <p:cNvGrpSpPr/>
          <p:nvPr/>
        </p:nvGrpSpPr>
        <p:grpSpPr>
          <a:xfrm>
            <a:off x="0" y="-3270764"/>
            <a:ext cx="10915398" cy="7462163"/>
            <a:chOff x="0" y="0"/>
            <a:chExt cx="14553864" cy="9949551"/>
          </a:xfrm>
        </p:grpSpPr>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31110" y="597570"/>
              <a:ext cx="12469308" cy="9351981"/>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14553864" cy="9949551"/>
            </a:xfrm>
            <a:prstGeom prst="rect">
              <a:avLst/>
            </a:prstGeom>
          </p:spPr>
        </p:pic>
      </p:grpSp>
      <p:grpSp>
        <p:nvGrpSpPr>
          <p:cNvPr id="8" name="Group 8"/>
          <p:cNvGrpSpPr/>
          <p:nvPr/>
        </p:nvGrpSpPr>
        <p:grpSpPr>
          <a:xfrm>
            <a:off x="4331039" y="1028700"/>
            <a:ext cx="13300183" cy="8729756"/>
            <a:chOff x="0" y="0"/>
            <a:chExt cx="17733577" cy="11639675"/>
          </a:xfrm>
        </p:grpSpPr>
        <p:grpSp>
          <p:nvGrpSpPr>
            <p:cNvPr id="9" name="Group 9"/>
            <p:cNvGrpSpPr/>
            <p:nvPr/>
          </p:nvGrpSpPr>
          <p:grpSpPr>
            <a:xfrm>
              <a:off x="144541" y="1502815"/>
              <a:ext cx="17589036" cy="10136860"/>
              <a:chOff x="0" y="0"/>
              <a:chExt cx="2828119" cy="1629893"/>
            </a:xfrm>
          </p:grpSpPr>
          <p:sp>
            <p:nvSpPr>
              <p:cNvPr id="10" name="Freeform 10"/>
              <p:cNvSpPr/>
              <p:nvPr/>
            </p:nvSpPr>
            <p:spPr>
              <a:xfrm>
                <a:off x="0" y="0"/>
                <a:ext cx="2828119" cy="1629893"/>
              </a:xfrm>
              <a:custGeom>
                <a:avLst/>
                <a:gdLst/>
                <a:ahLst/>
                <a:cxnLst/>
                <a:rect l="l" t="t" r="r" b="b"/>
                <a:pathLst>
                  <a:path w="2828119" h="1629893">
                    <a:moveTo>
                      <a:pt x="0" y="0"/>
                    </a:moveTo>
                    <a:lnTo>
                      <a:pt x="2828119" y="0"/>
                    </a:lnTo>
                    <a:lnTo>
                      <a:pt x="2828119" y="1629893"/>
                    </a:lnTo>
                    <a:lnTo>
                      <a:pt x="0" y="1629893"/>
                    </a:lnTo>
                    <a:close/>
                  </a:path>
                </a:pathLst>
              </a:custGeom>
              <a:solidFill>
                <a:srgbClr val="F2F2F2"/>
              </a:solidFill>
            </p:spPr>
          </p:sp>
          <p:sp>
            <p:nvSpPr>
              <p:cNvPr id="11" name="TextBox 11"/>
              <p:cNvSpPr txBox="1"/>
              <p:nvPr/>
            </p:nvSpPr>
            <p:spPr>
              <a:xfrm>
                <a:off x="0" y="-28575"/>
                <a:ext cx="812800" cy="841375"/>
              </a:xfrm>
              <a:prstGeom prst="rect">
                <a:avLst/>
              </a:prstGeom>
            </p:spPr>
            <p:txBody>
              <a:bodyPr lIns="69762" tIns="69762" rIns="69762" bIns="69762" rtlCol="0" anchor="ctr"/>
              <a:lstStyle/>
              <a:p>
                <a:pPr algn="ctr">
                  <a:lnSpc>
                    <a:spcPts val="2579"/>
                  </a:lnSpc>
                </a:pPr>
                <a:endParaRPr/>
              </a:p>
            </p:txBody>
          </p:sp>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17733577" cy="11639675"/>
            </a:xfrm>
            <a:prstGeom prst="rect">
              <a:avLst/>
            </a:prstGeom>
          </p:spPr>
        </p:pic>
      </p:grpSp>
      <p:grpSp>
        <p:nvGrpSpPr>
          <p:cNvPr id="13" name="Group 13"/>
          <p:cNvGrpSpPr/>
          <p:nvPr/>
        </p:nvGrpSpPr>
        <p:grpSpPr>
          <a:xfrm>
            <a:off x="0" y="0"/>
            <a:ext cx="18288000" cy="551251"/>
            <a:chOff x="0" y="0"/>
            <a:chExt cx="4816593" cy="145185"/>
          </a:xfrm>
        </p:grpSpPr>
        <p:sp>
          <p:nvSpPr>
            <p:cNvPr id="14" name="Freeform 1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A643F"/>
            </a:solidFill>
            <a:ln w="19050">
              <a:solidFill>
                <a:srgbClr val="0D0D0D"/>
              </a:solidFill>
            </a:ln>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4856487"/>
            <a:ext cx="3724511" cy="7701056"/>
          </a:xfrm>
          <a:prstGeom prst="rect">
            <a:avLst/>
          </a:prstGeom>
        </p:spPr>
      </p:pic>
      <p:grpSp>
        <p:nvGrpSpPr>
          <p:cNvPr id="17" name="Group 17"/>
          <p:cNvGrpSpPr/>
          <p:nvPr/>
        </p:nvGrpSpPr>
        <p:grpSpPr>
          <a:xfrm>
            <a:off x="7388459" y="5475885"/>
            <a:ext cx="7013794" cy="3447751"/>
            <a:chOff x="-10557" y="-44685"/>
            <a:chExt cx="1847254" cy="908050"/>
          </a:xfrm>
        </p:grpSpPr>
        <p:sp>
          <p:nvSpPr>
            <p:cNvPr id="18" name="Freeform 18"/>
            <p:cNvSpPr/>
            <p:nvPr/>
          </p:nvSpPr>
          <p:spPr>
            <a:xfrm>
              <a:off x="0" y="0"/>
              <a:ext cx="1836697" cy="820505"/>
            </a:xfrm>
            <a:custGeom>
              <a:avLst/>
              <a:gdLst/>
              <a:ahLst/>
              <a:cxnLst/>
              <a:rect l="l" t="t" r="r" b="b"/>
              <a:pathLst>
                <a:path w="1836697" h="820505">
                  <a:moveTo>
                    <a:pt x="0" y="0"/>
                  </a:moveTo>
                  <a:lnTo>
                    <a:pt x="1836697" y="0"/>
                  </a:lnTo>
                  <a:lnTo>
                    <a:pt x="1836697" y="820505"/>
                  </a:lnTo>
                  <a:lnTo>
                    <a:pt x="0" y="820505"/>
                  </a:lnTo>
                  <a:close/>
                </a:path>
              </a:pathLst>
            </a:custGeom>
            <a:solidFill>
              <a:srgbClr val="FFB3D2"/>
            </a:solidFill>
            <a:ln w="19050">
              <a:solidFill>
                <a:srgbClr val="0D0D0D"/>
              </a:solidFill>
            </a:ln>
          </p:spPr>
        </p:sp>
        <p:sp>
          <p:nvSpPr>
            <p:cNvPr id="19" name="TextBox 19"/>
            <p:cNvSpPr txBox="1"/>
            <p:nvPr/>
          </p:nvSpPr>
          <p:spPr>
            <a:xfrm>
              <a:off x="-10557" y="-44685"/>
              <a:ext cx="1836697" cy="908050"/>
            </a:xfrm>
            <a:prstGeom prst="rect">
              <a:avLst/>
            </a:prstGeom>
          </p:spPr>
          <p:txBody>
            <a:bodyPr lIns="50800" tIns="50800" rIns="50800" bIns="50800" rtlCol="0" anchor="ctr"/>
            <a:lstStyle/>
            <a:p>
              <a:pPr algn="ctr">
                <a:lnSpc>
                  <a:spcPts val="3779"/>
                </a:lnSpc>
              </a:pPr>
              <a:r>
                <a:rPr lang="en-US" sz="2699" dirty="0">
                  <a:solidFill>
                    <a:srgbClr val="0D0D0D"/>
                  </a:solidFill>
                  <a:latin typeface="Codec Pro Bold"/>
                </a:rPr>
                <a:t>NOMBRE DE LOS INTEGRANTES:</a:t>
              </a:r>
            </a:p>
            <a:p>
              <a:pPr marL="582924" lvl="1" indent="-291462" algn="ctr">
                <a:lnSpc>
                  <a:spcPts val="3779"/>
                </a:lnSpc>
                <a:buFont typeface="Arial"/>
                <a:buChar char="•"/>
              </a:pPr>
              <a:r>
                <a:rPr lang="en-US" sz="2699" dirty="0">
                  <a:solidFill>
                    <a:srgbClr val="0D0D0D"/>
                  </a:solidFill>
                  <a:latin typeface="Codec Pro"/>
                </a:rPr>
                <a:t>HERNANDEZ DIAZ ARIEL</a:t>
              </a:r>
            </a:p>
            <a:p>
              <a:pPr marL="582924" lvl="1" indent="-291462" algn="ctr">
                <a:lnSpc>
                  <a:spcPts val="3779"/>
                </a:lnSpc>
                <a:buFont typeface="Arial"/>
                <a:buChar char="•"/>
              </a:pPr>
              <a:r>
                <a:rPr lang="en-US" sz="2699" dirty="0">
                  <a:solidFill>
                    <a:srgbClr val="0D0D0D"/>
                  </a:solidFill>
                  <a:latin typeface="Codec Pro"/>
                </a:rPr>
                <a:t>PALACIOS MENDEZ XIMENA MONSERRAT</a:t>
              </a:r>
            </a:p>
            <a:p>
              <a:pPr marL="582924" lvl="1" indent="-291462" algn="ctr">
                <a:lnSpc>
                  <a:spcPts val="3779"/>
                </a:lnSpc>
                <a:buFont typeface="Arial"/>
                <a:buChar char="•"/>
              </a:pPr>
              <a:r>
                <a:rPr lang="en-US" sz="2699" dirty="0">
                  <a:solidFill>
                    <a:srgbClr val="0D0D0D"/>
                  </a:solidFill>
                  <a:latin typeface="Codec Pro"/>
                </a:rPr>
                <a:t>MEDINA BERMUDEZ ANGEL EDUARDO</a:t>
              </a:r>
            </a:p>
            <a:p>
              <a:pPr marL="582924" lvl="1" indent="-291462" algn="ctr">
                <a:lnSpc>
                  <a:spcPts val="3779"/>
                </a:lnSpc>
                <a:buFont typeface="Arial"/>
                <a:buChar char="•"/>
              </a:pPr>
              <a:r>
                <a:rPr lang="en-US" sz="2699" dirty="0">
                  <a:solidFill>
                    <a:srgbClr val="0D0D0D"/>
                  </a:solidFill>
                  <a:latin typeface="Codec Pro"/>
                </a:rPr>
                <a:t>NICANOR FLORES CARLOS EDUARDO</a:t>
              </a:r>
            </a:p>
          </p:txBody>
        </p:sp>
      </p:grpSp>
      <p:pic>
        <p:nvPicPr>
          <p:cNvPr id="20" name="Picture 2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562848" y="188440"/>
            <a:ext cx="697483" cy="174371"/>
          </a:xfrm>
          <a:prstGeom prst="rect">
            <a:avLst/>
          </a:prstGeom>
        </p:spPr>
      </p:pic>
      <p:pic>
        <p:nvPicPr>
          <p:cNvPr id="21" name="Picture 2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101687" y="8499035"/>
            <a:ext cx="601132" cy="1049596"/>
          </a:xfrm>
          <a:prstGeom prst="rect">
            <a:avLst/>
          </a:prstGeom>
        </p:spPr>
      </p:pic>
      <p:sp>
        <p:nvSpPr>
          <p:cNvPr id="22" name="TextBox 22"/>
          <p:cNvSpPr txBox="1"/>
          <p:nvPr/>
        </p:nvSpPr>
        <p:spPr>
          <a:xfrm>
            <a:off x="5867304" y="2832499"/>
            <a:ext cx="10227653" cy="2813050"/>
          </a:xfrm>
          <a:prstGeom prst="rect">
            <a:avLst/>
          </a:prstGeom>
        </p:spPr>
        <p:txBody>
          <a:bodyPr lIns="0" tIns="0" rIns="0" bIns="0" rtlCol="0" anchor="t">
            <a:spAutoFit/>
          </a:bodyPr>
          <a:lstStyle/>
          <a:p>
            <a:pPr algn="ctr">
              <a:lnSpc>
                <a:spcPts val="10999"/>
              </a:lnSpc>
            </a:pPr>
            <a:r>
              <a:rPr lang="en-US" sz="9999">
                <a:solidFill>
                  <a:srgbClr val="0D0D0D"/>
                </a:solidFill>
                <a:latin typeface="Titillium Web Bold"/>
              </a:rPr>
              <a:t>APLICACIONES DE LAS PILAS</a:t>
            </a:r>
          </a:p>
        </p:txBody>
      </p:sp>
      <p:sp>
        <p:nvSpPr>
          <p:cNvPr id="23" name="TextBox 23"/>
          <p:cNvSpPr txBox="1"/>
          <p:nvPr/>
        </p:nvSpPr>
        <p:spPr>
          <a:xfrm>
            <a:off x="7928368" y="1727439"/>
            <a:ext cx="5974060" cy="382270"/>
          </a:xfrm>
          <a:prstGeom prst="rect">
            <a:avLst/>
          </a:prstGeom>
        </p:spPr>
        <p:txBody>
          <a:bodyPr lIns="0" tIns="0" rIns="0" bIns="0" rtlCol="0" anchor="t">
            <a:spAutoFit/>
          </a:bodyPr>
          <a:lstStyle/>
          <a:p>
            <a:pPr algn="ctr">
              <a:lnSpc>
                <a:spcPts val="3079"/>
              </a:lnSpc>
            </a:pPr>
            <a:r>
              <a:rPr lang="en-US" sz="2199">
                <a:solidFill>
                  <a:srgbClr val="0D0D0D"/>
                </a:solidFill>
                <a:latin typeface="Titillium Web Regular"/>
              </a:rPr>
              <a:t>ESTRUCTURA DE DATOS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51251"/>
            <a:chOff x="0" y="0"/>
            <a:chExt cx="4816593" cy="145185"/>
          </a:xfrm>
        </p:grpSpPr>
        <p:sp>
          <p:nvSpPr>
            <p:cNvPr id="3" name="Freeform 3"/>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A643F"/>
            </a:solidFill>
            <a:ln w="19050">
              <a:solidFill>
                <a:srgbClr val="0D0D0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48" y="188440"/>
            <a:ext cx="697483" cy="174371"/>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551251"/>
            <a:ext cx="14323735" cy="11302729"/>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404524" y="2438179"/>
            <a:ext cx="601932" cy="1064509"/>
          </a:xfrm>
          <a:prstGeom prst="rect">
            <a:avLst/>
          </a:prstGeom>
        </p:spPr>
      </p:pic>
      <p:pic>
        <p:nvPicPr>
          <p:cNvPr id="8" name="Picture 8"/>
          <p:cNvPicPr>
            <a:picLocks noChangeAspect="1"/>
          </p:cNvPicPr>
          <p:nvPr/>
        </p:nvPicPr>
        <p:blipFill>
          <a:blip r:embed="rId8"/>
          <a:srcRect t="3161" r="3872" b="718"/>
          <a:stretch>
            <a:fillRect/>
          </a:stretch>
        </p:blipFill>
        <p:spPr>
          <a:xfrm>
            <a:off x="7061669" y="2970434"/>
            <a:ext cx="7262066" cy="4333037"/>
          </a:xfrm>
          <a:prstGeom prst="rect">
            <a:avLst/>
          </a:prstGeom>
        </p:spPr>
      </p:pic>
      <p:pic>
        <p:nvPicPr>
          <p:cNvPr id="9" name="Picture 9"/>
          <p:cNvPicPr>
            <a:picLocks noChangeAspect="1"/>
          </p:cNvPicPr>
          <p:nvPr/>
        </p:nvPicPr>
        <p:blipFill>
          <a:blip r:embed="rId9"/>
          <a:srcRect/>
          <a:stretch>
            <a:fillRect/>
          </a:stretch>
        </p:blipFill>
        <p:spPr>
          <a:xfrm>
            <a:off x="2815220" y="8230706"/>
            <a:ext cx="8492899" cy="2055188"/>
          </a:xfrm>
          <a:prstGeom prst="rect">
            <a:avLst/>
          </a:prstGeom>
        </p:spPr>
      </p:pic>
      <p:sp>
        <p:nvSpPr>
          <p:cNvPr id="10" name="TextBox 10"/>
          <p:cNvSpPr txBox="1"/>
          <p:nvPr/>
        </p:nvSpPr>
        <p:spPr>
          <a:xfrm>
            <a:off x="2406729" y="2021654"/>
            <a:ext cx="3333315" cy="1263367"/>
          </a:xfrm>
          <a:prstGeom prst="rect">
            <a:avLst/>
          </a:prstGeom>
        </p:spPr>
        <p:txBody>
          <a:bodyPr lIns="0" tIns="0" rIns="0" bIns="0" rtlCol="0" anchor="t">
            <a:spAutoFit/>
          </a:bodyPr>
          <a:lstStyle/>
          <a:p>
            <a:pPr algn="ctr">
              <a:lnSpc>
                <a:spcPts val="3387"/>
              </a:lnSpc>
            </a:pPr>
            <a:r>
              <a:rPr lang="en-US" sz="2419">
                <a:solidFill>
                  <a:srgbClr val="0D0D0D"/>
                </a:solidFill>
                <a:latin typeface="Titillium Web Bold"/>
              </a:rPr>
              <a:t>LLAMADAS A SUBPROGRAMAS</a:t>
            </a:r>
          </a:p>
          <a:p>
            <a:pPr marL="0" lvl="0" indent="0" algn="ctr">
              <a:lnSpc>
                <a:spcPts val="3387"/>
              </a:lnSpc>
            </a:pPr>
            <a:endParaRPr lang="en-US" sz="2419">
              <a:solidFill>
                <a:srgbClr val="0D0D0D"/>
              </a:solidFill>
              <a:latin typeface="Titillium Web Bold"/>
            </a:endParaRPr>
          </a:p>
        </p:txBody>
      </p:sp>
      <p:sp>
        <p:nvSpPr>
          <p:cNvPr id="11" name="TextBox 11"/>
          <p:cNvSpPr txBox="1"/>
          <p:nvPr/>
        </p:nvSpPr>
        <p:spPr>
          <a:xfrm>
            <a:off x="1935867" y="3237397"/>
            <a:ext cx="4275039" cy="4287520"/>
          </a:xfrm>
          <a:prstGeom prst="rect">
            <a:avLst/>
          </a:prstGeom>
        </p:spPr>
        <p:txBody>
          <a:bodyPr lIns="0" tIns="0" rIns="0" bIns="0" rtlCol="0" anchor="t">
            <a:spAutoFit/>
          </a:bodyPr>
          <a:lstStyle/>
          <a:p>
            <a:pPr marL="0" lvl="0" indent="0" algn="just">
              <a:lnSpc>
                <a:spcPts val="3079"/>
              </a:lnSpc>
              <a:spcBef>
                <a:spcPct val="0"/>
              </a:spcBef>
            </a:pPr>
            <a:r>
              <a:rPr lang="en-US" sz="2199">
                <a:solidFill>
                  <a:srgbClr val="0D0D0D"/>
                </a:solidFill>
                <a:latin typeface="Titillium Web Regular Bold"/>
              </a:rPr>
              <a:t>Cuando un programa o subprograma llama a otro, la dirección se introduce en la pila, por supuesto en la cima, y cuando un subprograma termina, vuelve a la dirección siguiente a la instrucción en la que se llamo, y de este modo, la pila se va vaciando y el puntero de la pila queda libre siempre apuntando a la siguiente dirección de retorno, de la siguiente forma: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2050866" y="6217239"/>
            <a:ext cx="7093134" cy="4849124"/>
            <a:chOff x="0" y="0"/>
            <a:chExt cx="9457512" cy="6465499"/>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9873" y="388318"/>
              <a:ext cx="8102908" cy="607718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9457512" cy="6465499"/>
            </a:xfrm>
            <a:prstGeom prst="rect">
              <a:avLst/>
            </a:prstGeom>
          </p:spPr>
        </p:pic>
      </p:grpSp>
      <p:grpSp>
        <p:nvGrpSpPr>
          <p:cNvPr id="5" name="Group 5"/>
          <p:cNvGrpSpPr/>
          <p:nvPr/>
        </p:nvGrpSpPr>
        <p:grpSpPr>
          <a:xfrm>
            <a:off x="0" y="0"/>
            <a:ext cx="18288000" cy="551251"/>
            <a:chOff x="0" y="0"/>
            <a:chExt cx="4816593" cy="145185"/>
          </a:xfrm>
        </p:grpSpPr>
        <p:sp>
          <p:nvSpPr>
            <p:cNvPr id="6" name="Freeform 6"/>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a:solidFill>
                <a:srgbClr val="0D0D0D"/>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2848" y="188440"/>
            <a:ext cx="697483" cy="174371"/>
          </a:xfrm>
          <a:prstGeom prst="rect">
            <a:avLst/>
          </a:prstGeom>
        </p:spPr>
      </p:pic>
      <p:grpSp>
        <p:nvGrpSpPr>
          <p:cNvPr id="9" name="Group 9"/>
          <p:cNvGrpSpPr/>
          <p:nvPr/>
        </p:nvGrpSpPr>
        <p:grpSpPr>
          <a:xfrm>
            <a:off x="-868276" y="563449"/>
            <a:ext cx="11150307" cy="4663183"/>
            <a:chOff x="0" y="0"/>
            <a:chExt cx="14867076" cy="6217578"/>
          </a:xfrm>
        </p:grpSpPr>
        <p:grpSp>
          <p:nvGrpSpPr>
            <p:cNvPr id="10" name="Group 10"/>
            <p:cNvGrpSpPr/>
            <p:nvPr/>
          </p:nvGrpSpPr>
          <p:grpSpPr>
            <a:xfrm>
              <a:off x="0" y="887728"/>
              <a:ext cx="14867076" cy="4278461"/>
              <a:chOff x="0" y="0"/>
              <a:chExt cx="2936706" cy="845128"/>
            </a:xfrm>
          </p:grpSpPr>
          <p:sp>
            <p:nvSpPr>
              <p:cNvPr id="11" name="Freeform 11"/>
              <p:cNvSpPr/>
              <p:nvPr/>
            </p:nvSpPr>
            <p:spPr>
              <a:xfrm>
                <a:off x="0" y="0"/>
                <a:ext cx="2936706" cy="845128"/>
              </a:xfrm>
              <a:custGeom>
                <a:avLst/>
                <a:gdLst/>
                <a:ahLst/>
                <a:cxnLst/>
                <a:rect l="l" t="t" r="r" b="b"/>
                <a:pathLst>
                  <a:path w="2936706" h="845128">
                    <a:moveTo>
                      <a:pt x="0" y="0"/>
                    </a:moveTo>
                    <a:lnTo>
                      <a:pt x="2936706" y="0"/>
                    </a:lnTo>
                    <a:lnTo>
                      <a:pt x="2936706" y="845128"/>
                    </a:lnTo>
                    <a:lnTo>
                      <a:pt x="0" y="845128"/>
                    </a:lnTo>
                    <a:close/>
                  </a:path>
                </a:pathLst>
              </a:custGeom>
              <a:solidFill>
                <a:srgbClr val="E0D2E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6958" y="0"/>
              <a:ext cx="14490118" cy="6217578"/>
            </a:xfrm>
            <a:prstGeom prst="rect">
              <a:avLst/>
            </a:prstGeom>
          </p:spPr>
        </p:pic>
      </p:grpSp>
      <p:sp>
        <p:nvSpPr>
          <p:cNvPr id="14" name="TextBox 14"/>
          <p:cNvSpPr txBox="1"/>
          <p:nvPr/>
        </p:nvSpPr>
        <p:spPr>
          <a:xfrm>
            <a:off x="1260331" y="1909742"/>
            <a:ext cx="7504196" cy="18383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D0D0D"/>
                </a:solidFill>
                <a:latin typeface="Titillium Web Bold"/>
              </a:rPr>
              <a:t>GRACIAS POR SU ATENCION</a:t>
            </a:r>
          </a:p>
        </p:txBody>
      </p:sp>
      <p:grpSp>
        <p:nvGrpSpPr>
          <p:cNvPr id="15" name="Group 15"/>
          <p:cNvGrpSpPr/>
          <p:nvPr/>
        </p:nvGrpSpPr>
        <p:grpSpPr>
          <a:xfrm>
            <a:off x="10684138" y="1645668"/>
            <a:ext cx="7603862" cy="3290398"/>
            <a:chOff x="0" y="0"/>
            <a:chExt cx="10138483" cy="4387198"/>
          </a:xfrm>
        </p:grpSpPr>
        <p:grpSp>
          <p:nvGrpSpPr>
            <p:cNvPr id="16" name="Group 16"/>
            <p:cNvGrpSpPr/>
            <p:nvPr/>
          </p:nvGrpSpPr>
          <p:grpSpPr>
            <a:xfrm>
              <a:off x="0" y="1193326"/>
              <a:ext cx="10138483" cy="3193872"/>
              <a:chOff x="0" y="0"/>
              <a:chExt cx="2203508" cy="694159"/>
            </a:xfrm>
          </p:grpSpPr>
          <p:sp>
            <p:nvSpPr>
              <p:cNvPr id="17" name="Freeform 17"/>
              <p:cNvSpPr/>
              <p:nvPr/>
            </p:nvSpPr>
            <p:spPr>
              <a:xfrm>
                <a:off x="0" y="0"/>
                <a:ext cx="2203508" cy="694159"/>
              </a:xfrm>
              <a:custGeom>
                <a:avLst/>
                <a:gdLst/>
                <a:ahLst/>
                <a:cxnLst/>
                <a:rect l="l" t="t" r="r" b="b"/>
                <a:pathLst>
                  <a:path w="2203508" h="694159">
                    <a:moveTo>
                      <a:pt x="0" y="0"/>
                    </a:moveTo>
                    <a:lnTo>
                      <a:pt x="2203508" y="0"/>
                    </a:lnTo>
                    <a:lnTo>
                      <a:pt x="2203508" y="694159"/>
                    </a:lnTo>
                    <a:lnTo>
                      <a:pt x="0" y="694159"/>
                    </a:lnTo>
                    <a:close/>
                  </a:path>
                </a:pathLst>
              </a:custGeom>
              <a:solidFill>
                <a:srgbClr val="F2F2F2"/>
              </a:solidFill>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1908"/>
                  </a:lnSpc>
                </a:pPr>
                <a:endParaRPr/>
              </a:p>
            </p:txBody>
          </p:sp>
        </p:grpSp>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0138483" cy="4387198"/>
            </a:xfrm>
            <a:prstGeom prst="rect">
              <a:avLst/>
            </a:prstGeom>
          </p:spPr>
        </p:pic>
      </p:grpSp>
      <p:grpSp>
        <p:nvGrpSpPr>
          <p:cNvPr id="20" name="Group 20"/>
          <p:cNvGrpSpPr/>
          <p:nvPr/>
        </p:nvGrpSpPr>
        <p:grpSpPr>
          <a:xfrm>
            <a:off x="10684138" y="4321135"/>
            <a:ext cx="7603862" cy="3290398"/>
            <a:chOff x="0" y="0"/>
            <a:chExt cx="10138483" cy="4387198"/>
          </a:xfrm>
        </p:grpSpPr>
        <p:grpSp>
          <p:nvGrpSpPr>
            <p:cNvPr id="21" name="Group 21"/>
            <p:cNvGrpSpPr/>
            <p:nvPr/>
          </p:nvGrpSpPr>
          <p:grpSpPr>
            <a:xfrm>
              <a:off x="0" y="1193326"/>
              <a:ext cx="10138483" cy="3193872"/>
              <a:chOff x="0" y="0"/>
              <a:chExt cx="2203508" cy="694159"/>
            </a:xfrm>
          </p:grpSpPr>
          <p:sp>
            <p:nvSpPr>
              <p:cNvPr id="22" name="Freeform 22"/>
              <p:cNvSpPr/>
              <p:nvPr/>
            </p:nvSpPr>
            <p:spPr>
              <a:xfrm>
                <a:off x="0" y="0"/>
                <a:ext cx="2203508" cy="694159"/>
              </a:xfrm>
              <a:custGeom>
                <a:avLst/>
                <a:gdLst/>
                <a:ahLst/>
                <a:cxnLst/>
                <a:rect l="l" t="t" r="r" b="b"/>
                <a:pathLst>
                  <a:path w="2203508" h="694159">
                    <a:moveTo>
                      <a:pt x="0" y="0"/>
                    </a:moveTo>
                    <a:lnTo>
                      <a:pt x="2203508" y="0"/>
                    </a:lnTo>
                    <a:lnTo>
                      <a:pt x="2203508" y="694159"/>
                    </a:lnTo>
                    <a:lnTo>
                      <a:pt x="0" y="694159"/>
                    </a:lnTo>
                    <a:close/>
                  </a:path>
                </a:pathLst>
              </a:custGeom>
              <a:solidFill>
                <a:srgbClr val="F2F2F2"/>
              </a:solidFill>
            </p:spPr>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1908"/>
                  </a:lnSpc>
                </a:pPr>
                <a:endParaRPr/>
              </a:p>
            </p:txBody>
          </p:sp>
        </p:grpSp>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0138483" cy="4387198"/>
            </a:xfrm>
            <a:prstGeom prst="rect">
              <a:avLst/>
            </a:prstGeom>
          </p:spPr>
        </p:pic>
      </p:grpSp>
      <p:grpSp>
        <p:nvGrpSpPr>
          <p:cNvPr id="25" name="Group 25"/>
          <p:cNvGrpSpPr/>
          <p:nvPr/>
        </p:nvGrpSpPr>
        <p:grpSpPr>
          <a:xfrm>
            <a:off x="10684138" y="6996602"/>
            <a:ext cx="7603862" cy="3290398"/>
            <a:chOff x="0" y="0"/>
            <a:chExt cx="10138483" cy="4387198"/>
          </a:xfrm>
        </p:grpSpPr>
        <p:grpSp>
          <p:nvGrpSpPr>
            <p:cNvPr id="26" name="Group 26"/>
            <p:cNvGrpSpPr/>
            <p:nvPr/>
          </p:nvGrpSpPr>
          <p:grpSpPr>
            <a:xfrm>
              <a:off x="0" y="1193326"/>
              <a:ext cx="10138483" cy="3193872"/>
              <a:chOff x="0" y="0"/>
              <a:chExt cx="2203508" cy="694159"/>
            </a:xfrm>
          </p:grpSpPr>
          <p:sp>
            <p:nvSpPr>
              <p:cNvPr id="27" name="Freeform 27"/>
              <p:cNvSpPr/>
              <p:nvPr/>
            </p:nvSpPr>
            <p:spPr>
              <a:xfrm>
                <a:off x="0" y="0"/>
                <a:ext cx="2203508" cy="694159"/>
              </a:xfrm>
              <a:custGeom>
                <a:avLst/>
                <a:gdLst/>
                <a:ahLst/>
                <a:cxnLst/>
                <a:rect l="l" t="t" r="r" b="b"/>
                <a:pathLst>
                  <a:path w="2203508" h="694159">
                    <a:moveTo>
                      <a:pt x="0" y="0"/>
                    </a:moveTo>
                    <a:lnTo>
                      <a:pt x="2203508" y="0"/>
                    </a:lnTo>
                    <a:lnTo>
                      <a:pt x="2203508" y="694159"/>
                    </a:lnTo>
                    <a:lnTo>
                      <a:pt x="0" y="694159"/>
                    </a:lnTo>
                    <a:close/>
                  </a:path>
                </a:pathLst>
              </a:custGeom>
              <a:solidFill>
                <a:srgbClr val="F2F2F2"/>
              </a:solidFill>
            </p:spPr>
          </p:sp>
          <p:sp>
            <p:nvSpPr>
              <p:cNvPr id="28" name="TextBox 28"/>
              <p:cNvSpPr txBox="1"/>
              <p:nvPr/>
            </p:nvSpPr>
            <p:spPr>
              <a:xfrm>
                <a:off x="0" y="-28575"/>
                <a:ext cx="812800" cy="841375"/>
              </a:xfrm>
              <a:prstGeom prst="rect">
                <a:avLst/>
              </a:prstGeom>
            </p:spPr>
            <p:txBody>
              <a:bodyPr lIns="50800" tIns="50800" rIns="50800" bIns="50800" rtlCol="0" anchor="ctr"/>
              <a:lstStyle/>
              <a:p>
                <a:pPr algn="ctr">
                  <a:lnSpc>
                    <a:spcPts val="1908"/>
                  </a:lnSpc>
                </a:pPr>
                <a:endParaRPr/>
              </a:p>
            </p:txBody>
          </p:sp>
        </p:grpSp>
        <p:pic>
          <p:nvPicPr>
            <p:cNvPr id="29" name="Picture 2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0138483" cy="4387198"/>
            </a:xfrm>
            <a:prstGeom prst="rect">
              <a:avLst/>
            </a:prstGeom>
          </p:spPr>
        </p:pic>
      </p:grpSp>
      <p:sp>
        <p:nvSpPr>
          <p:cNvPr id="30" name="TextBox 30"/>
          <p:cNvSpPr txBox="1"/>
          <p:nvPr/>
        </p:nvSpPr>
        <p:spPr>
          <a:xfrm>
            <a:off x="11472080" y="2795567"/>
            <a:ext cx="5787220" cy="1246842"/>
          </a:xfrm>
          <a:prstGeom prst="rect">
            <a:avLst/>
          </a:prstGeom>
        </p:spPr>
        <p:txBody>
          <a:bodyPr lIns="0" tIns="0" rIns="0" bIns="0" rtlCol="0" anchor="t">
            <a:spAutoFit/>
          </a:bodyPr>
          <a:lstStyle/>
          <a:p>
            <a:pPr algn="ctr">
              <a:lnSpc>
                <a:spcPts val="3349"/>
              </a:lnSpc>
            </a:pPr>
            <a:r>
              <a:rPr lang="en-US" sz="2392">
                <a:solidFill>
                  <a:srgbClr val="0D0D0D"/>
                </a:solidFill>
                <a:latin typeface="Titillium Web Regular Bold"/>
              </a:rPr>
              <a:t>http://metodos1utec.blogspot.com/2012/10/operaciones-con-pilas-y-aplicaciones.html </a:t>
            </a:r>
          </a:p>
        </p:txBody>
      </p:sp>
      <p:sp>
        <p:nvSpPr>
          <p:cNvPr id="31" name="TextBox 31"/>
          <p:cNvSpPr txBox="1"/>
          <p:nvPr/>
        </p:nvSpPr>
        <p:spPr>
          <a:xfrm>
            <a:off x="11751296" y="5627078"/>
            <a:ext cx="5508004" cy="845200"/>
          </a:xfrm>
          <a:prstGeom prst="rect">
            <a:avLst/>
          </a:prstGeom>
        </p:spPr>
        <p:txBody>
          <a:bodyPr lIns="0" tIns="0" rIns="0" bIns="0" rtlCol="0" anchor="t">
            <a:spAutoFit/>
          </a:bodyPr>
          <a:lstStyle/>
          <a:p>
            <a:pPr algn="ctr">
              <a:lnSpc>
                <a:spcPts val="3400"/>
              </a:lnSpc>
            </a:pPr>
            <a:r>
              <a:rPr lang="en-US" sz="2428">
                <a:solidFill>
                  <a:srgbClr val="0D0D0D"/>
                </a:solidFill>
                <a:latin typeface="Titillium Web Regular Bold"/>
              </a:rPr>
              <a:t>https://pilasdentrodeprogramacion.wordpress.com/aplicaciones-de-pilas/</a:t>
            </a:r>
          </a:p>
        </p:txBody>
      </p:sp>
      <p:sp>
        <p:nvSpPr>
          <p:cNvPr id="32" name="TextBox 32"/>
          <p:cNvSpPr txBox="1"/>
          <p:nvPr/>
        </p:nvSpPr>
        <p:spPr>
          <a:xfrm>
            <a:off x="11472080" y="8455705"/>
            <a:ext cx="6027979" cy="1234694"/>
          </a:xfrm>
          <a:prstGeom prst="rect">
            <a:avLst/>
          </a:prstGeom>
        </p:spPr>
        <p:txBody>
          <a:bodyPr lIns="0" tIns="0" rIns="0" bIns="0" rtlCol="0" anchor="t">
            <a:spAutoFit/>
          </a:bodyPr>
          <a:lstStyle/>
          <a:p>
            <a:pPr algn="ctr">
              <a:lnSpc>
                <a:spcPts val="3346"/>
              </a:lnSpc>
            </a:pPr>
            <a:r>
              <a:rPr lang="en-US" sz="2390">
                <a:solidFill>
                  <a:srgbClr val="0D0D0D"/>
                </a:solidFill>
                <a:latin typeface="Titillium Web Regular Bold"/>
              </a:rPr>
              <a:t>https://docplayer.es/30034243-Estructuras-de-datos-clase-5-aplicaciones-de-pilas-y-colas.html</a:t>
            </a:r>
          </a:p>
        </p:txBody>
      </p:sp>
      <p:sp>
        <p:nvSpPr>
          <p:cNvPr id="33" name="TextBox 33"/>
          <p:cNvSpPr txBox="1"/>
          <p:nvPr/>
        </p:nvSpPr>
        <p:spPr>
          <a:xfrm>
            <a:off x="12448715" y="2219305"/>
            <a:ext cx="4429595" cy="257175"/>
          </a:xfrm>
          <a:prstGeom prst="rect">
            <a:avLst/>
          </a:prstGeom>
        </p:spPr>
        <p:txBody>
          <a:bodyPr lIns="0" tIns="0" rIns="0" bIns="0" rtlCol="0" anchor="t">
            <a:spAutoFit/>
          </a:bodyPr>
          <a:lstStyle/>
          <a:p>
            <a:pPr marL="0" lvl="0" indent="0" algn="ctr">
              <a:lnSpc>
                <a:spcPts val="2040"/>
              </a:lnSpc>
            </a:pPr>
            <a:r>
              <a:rPr lang="en-US" sz="1700" spc="425">
                <a:solidFill>
                  <a:srgbClr val="0D0D0D"/>
                </a:solidFill>
                <a:latin typeface="Titillium Web Regular"/>
              </a:rPr>
              <a:t>REFERENCIA 1</a:t>
            </a:r>
          </a:p>
        </p:txBody>
      </p:sp>
      <p:sp>
        <p:nvSpPr>
          <p:cNvPr id="34" name="TextBox 34"/>
          <p:cNvSpPr txBox="1"/>
          <p:nvPr/>
        </p:nvSpPr>
        <p:spPr>
          <a:xfrm>
            <a:off x="12448715" y="4893204"/>
            <a:ext cx="4429595" cy="257175"/>
          </a:xfrm>
          <a:prstGeom prst="rect">
            <a:avLst/>
          </a:prstGeom>
        </p:spPr>
        <p:txBody>
          <a:bodyPr lIns="0" tIns="0" rIns="0" bIns="0" rtlCol="0" anchor="t">
            <a:spAutoFit/>
          </a:bodyPr>
          <a:lstStyle/>
          <a:p>
            <a:pPr marL="0" lvl="0" indent="0" algn="ctr">
              <a:lnSpc>
                <a:spcPts val="2040"/>
              </a:lnSpc>
            </a:pPr>
            <a:r>
              <a:rPr lang="en-US" sz="1700" spc="425">
                <a:solidFill>
                  <a:srgbClr val="0D0D0D"/>
                </a:solidFill>
                <a:latin typeface="Titillium Web Regular"/>
              </a:rPr>
              <a:t>REFERENCIA 2</a:t>
            </a:r>
          </a:p>
        </p:txBody>
      </p:sp>
      <p:sp>
        <p:nvSpPr>
          <p:cNvPr id="35" name="TextBox 35"/>
          <p:cNvSpPr txBox="1"/>
          <p:nvPr/>
        </p:nvSpPr>
        <p:spPr>
          <a:xfrm>
            <a:off x="12448715" y="7556037"/>
            <a:ext cx="4429595" cy="257175"/>
          </a:xfrm>
          <a:prstGeom prst="rect">
            <a:avLst/>
          </a:prstGeom>
        </p:spPr>
        <p:txBody>
          <a:bodyPr lIns="0" tIns="0" rIns="0" bIns="0" rtlCol="0" anchor="t">
            <a:spAutoFit/>
          </a:bodyPr>
          <a:lstStyle/>
          <a:p>
            <a:pPr marL="0" lvl="0" indent="0" algn="ctr">
              <a:lnSpc>
                <a:spcPts val="2040"/>
              </a:lnSpc>
            </a:pPr>
            <a:r>
              <a:rPr lang="en-US" sz="1700" spc="425">
                <a:solidFill>
                  <a:srgbClr val="0D0D0D"/>
                </a:solidFill>
                <a:latin typeface="Titillium Web Regular"/>
              </a:rPr>
              <a:t>REFERENCIA 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354" r="9020"/>
          <a:stretch>
            <a:fillRect/>
          </a:stretch>
        </p:blipFill>
        <p:spPr>
          <a:xfrm>
            <a:off x="8001000" y="0"/>
            <a:ext cx="10287000" cy="10287000"/>
          </a:xfrm>
          <a:prstGeom prst="rect">
            <a:avLst/>
          </a:prstGeom>
        </p:spPr>
      </p:pic>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a:solidFill>
                <a:srgbClr val="0D0D0D"/>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001000" y="0"/>
            <a:ext cx="10287000" cy="10287000"/>
          </a:xfrm>
          <a:prstGeom prst="rect">
            <a:avLst/>
          </a:prstGeom>
        </p:spPr>
      </p:pic>
      <p:graphicFrame>
        <p:nvGraphicFramePr>
          <p:cNvPr id="7" name="Table 7"/>
          <p:cNvGraphicFramePr>
            <a:graphicFrameLocks noGrp="1"/>
          </p:cNvGraphicFramePr>
          <p:nvPr/>
        </p:nvGraphicFramePr>
        <p:xfrm>
          <a:off x="9336623" y="2362008"/>
          <a:ext cx="7615754" cy="5562985"/>
        </p:xfrm>
        <a:graphic>
          <a:graphicData uri="http://schemas.openxmlformats.org/drawingml/2006/table">
            <a:tbl>
              <a:tblPr/>
              <a:tblGrid>
                <a:gridCol w="1670843">
                  <a:extLst>
                    <a:ext uri="{9D8B030D-6E8A-4147-A177-3AD203B41FA5}">
                      <a16:colId xmlns:a16="http://schemas.microsoft.com/office/drawing/2014/main" val="20000"/>
                    </a:ext>
                  </a:extLst>
                </a:gridCol>
                <a:gridCol w="5944911">
                  <a:extLst>
                    <a:ext uri="{9D8B030D-6E8A-4147-A177-3AD203B41FA5}">
                      <a16:colId xmlns:a16="http://schemas.microsoft.com/office/drawing/2014/main" val="20001"/>
                    </a:ext>
                  </a:extLst>
                </a:gridCol>
              </a:tblGrid>
              <a:tr h="1112597">
                <a:tc>
                  <a:txBody>
                    <a:bodyPr/>
                    <a:lstStyle/>
                    <a:p>
                      <a:pPr algn="ctr">
                        <a:lnSpc>
                          <a:spcPts val="3079"/>
                        </a:lnSpc>
                        <a:defRPr/>
                      </a:pPr>
                      <a:r>
                        <a:rPr lang="en-US" sz="2199">
                          <a:solidFill>
                            <a:srgbClr val="0D0D0D"/>
                          </a:solidFill>
                          <a:latin typeface="Titillium Web Regular"/>
                        </a:rPr>
                        <a:t>03</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Regular Bold"/>
                        </a:rPr>
                        <a:t>Introducción</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1112597">
                <a:tc>
                  <a:txBody>
                    <a:bodyPr/>
                    <a:lstStyle/>
                    <a:p>
                      <a:pPr algn="ctr">
                        <a:lnSpc>
                          <a:spcPts val="3079"/>
                        </a:lnSpc>
                        <a:defRPr/>
                      </a:pPr>
                      <a:r>
                        <a:rPr lang="en-US" sz="2199">
                          <a:solidFill>
                            <a:srgbClr val="0D0D0D"/>
                          </a:solidFill>
                          <a:latin typeface="Titillium Web Regular"/>
                        </a:rPr>
                        <a:t>04</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Regular Bold"/>
                        </a:rPr>
                        <a:t>Paso de programas iterativos a recursivos.</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112597">
                <a:tc>
                  <a:txBody>
                    <a:bodyPr/>
                    <a:lstStyle/>
                    <a:p>
                      <a:pPr algn="ctr">
                        <a:lnSpc>
                          <a:spcPts val="3079"/>
                        </a:lnSpc>
                        <a:defRPr/>
                      </a:pPr>
                      <a:r>
                        <a:rPr lang="en-US" sz="2199">
                          <a:solidFill>
                            <a:srgbClr val="0D0D0D"/>
                          </a:solidFill>
                          <a:latin typeface="Titillium Web Regular"/>
                        </a:rPr>
                        <a:t>05</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Regular Bold"/>
                        </a:rPr>
                        <a:t>Equilibrado de símbolos</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112597">
                <a:tc>
                  <a:txBody>
                    <a:bodyPr/>
                    <a:lstStyle/>
                    <a:p>
                      <a:pPr algn="ctr">
                        <a:lnSpc>
                          <a:spcPts val="3079"/>
                        </a:lnSpc>
                        <a:defRPr/>
                      </a:pPr>
                      <a:r>
                        <a:rPr lang="en-US" sz="2199">
                          <a:solidFill>
                            <a:srgbClr val="0D0D0D"/>
                          </a:solidFill>
                          <a:latin typeface="Titillium Web Regular"/>
                        </a:rPr>
                        <a:t>06</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Regular Bold"/>
                        </a:rPr>
                        <a:t>Ordenacion QuickShort</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112597">
                <a:tc>
                  <a:txBody>
                    <a:bodyPr/>
                    <a:lstStyle/>
                    <a:p>
                      <a:pPr algn="ctr">
                        <a:lnSpc>
                          <a:spcPts val="3079"/>
                        </a:lnSpc>
                        <a:defRPr/>
                      </a:pPr>
                      <a:r>
                        <a:rPr lang="en-US" sz="2199">
                          <a:solidFill>
                            <a:srgbClr val="0D0D0D"/>
                          </a:solidFill>
                          <a:latin typeface="Titillium Web Regular"/>
                        </a:rPr>
                        <a:t>10</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Regular Bold"/>
                        </a:rPr>
                        <a:t>Llamadas a subprogramas</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bl>
          </a:graphicData>
        </a:graphic>
      </p:graphicFrame>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2848" y="188440"/>
            <a:ext cx="697483" cy="174371"/>
          </a:xfrm>
          <a:prstGeom prst="rect">
            <a:avLst/>
          </a:prstGeom>
        </p:spPr>
      </p:pic>
      <p:pic>
        <p:nvPicPr>
          <p:cNvPr id="9" name="Picture 9"/>
          <p:cNvPicPr>
            <a:picLocks noChangeAspect="1"/>
          </p:cNvPicPr>
          <p:nvPr/>
        </p:nvPicPr>
        <p:blipFill>
          <a:blip r:embed="rId7"/>
          <a:srcRect t="20979" b="30618"/>
          <a:stretch>
            <a:fillRect/>
          </a:stretch>
        </p:blipFill>
        <p:spPr>
          <a:xfrm>
            <a:off x="0" y="4478079"/>
            <a:ext cx="8001000" cy="5808921"/>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973484"/>
            <a:ext cx="8001000" cy="6313516"/>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544305" y="2702184"/>
            <a:ext cx="810688" cy="1046158"/>
          </a:xfrm>
          <a:prstGeom prst="rect">
            <a:avLst/>
          </a:prstGeom>
        </p:spPr>
      </p:pic>
      <p:sp>
        <p:nvSpPr>
          <p:cNvPr id="12" name="TextBox 12"/>
          <p:cNvSpPr txBox="1"/>
          <p:nvPr/>
        </p:nvSpPr>
        <p:spPr>
          <a:xfrm>
            <a:off x="1138876" y="1795642"/>
            <a:ext cx="5723248"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D0D0D"/>
                </a:solidFill>
                <a:latin typeface="Titillium Web Bold"/>
              </a:rPr>
              <a:t>Contenidos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D2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51251"/>
            <a:chOff x="0" y="0"/>
            <a:chExt cx="4816593" cy="145185"/>
          </a:xfrm>
        </p:grpSpPr>
        <p:sp>
          <p:nvSpPr>
            <p:cNvPr id="3" name="Freeform 3"/>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A643F"/>
            </a:solidFill>
            <a:ln w="19050">
              <a:solidFill>
                <a:srgbClr val="0D0D0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48" y="188440"/>
            <a:ext cx="697483" cy="174371"/>
          </a:xfrm>
          <a:prstGeom prst="rect">
            <a:avLst/>
          </a:prstGeom>
        </p:spPr>
      </p:pic>
      <p:grpSp>
        <p:nvGrpSpPr>
          <p:cNvPr id="6" name="Group 6"/>
          <p:cNvGrpSpPr/>
          <p:nvPr/>
        </p:nvGrpSpPr>
        <p:grpSpPr>
          <a:xfrm>
            <a:off x="0" y="551251"/>
            <a:ext cx="12203008" cy="8342420"/>
            <a:chOff x="0" y="0"/>
            <a:chExt cx="16270677" cy="11123227"/>
          </a:xfrm>
        </p:grpSpPr>
        <p:grpSp>
          <p:nvGrpSpPr>
            <p:cNvPr id="7" name="Group 7"/>
            <p:cNvGrpSpPr/>
            <p:nvPr/>
          </p:nvGrpSpPr>
          <p:grpSpPr>
            <a:xfrm>
              <a:off x="2499198" y="2464276"/>
              <a:ext cx="13544282" cy="8183646"/>
              <a:chOff x="0" y="0"/>
              <a:chExt cx="2675414" cy="1616523"/>
            </a:xfrm>
          </p:grpSpPr>
          <p:sp>
            <p:nvSpPr>
              <p:cNvPr id="8" name="Freeform 8"/>
              <p:cNvSpPr/>
              <p:nvPr/>
            </p:nvSpPr>
            <p:spPr>
              <a:xfrm>
                <a:off x="0" y="0"/>
                <a:ext cx="2675414" cy="1616523"/>
              </a:xfrm>
              <a:custGeom>
                <a:avLst/>
                <a:gdLst/>
                <a:ahLst/>
                <a:cxnLst/>
                <a:rect l="l" t="t" r="r" b="b"/>
                <a:pathLst>
                  <a:path w="2675414" h="1616523">
                    <a:moveTo>
                      <a:pt x="0" y="0"/>
                    </a:moveTo>
                    <a:lnTo>
                      <a:pt x="2675414" y="0"/>
                    </a:lnTo>
                    <a:lnTo>
                      <a:pt x="2675414" y="1616523"/>
                    </a:lnTo>
                    <a:lnTo>
                      <a:pt x="0" y="1616523"/>
                    </a:lnTo>
                    <a:close/>
                  </a:path>
                </a:pathLst>
              </a:custGeom>
              <a:solidFill>
                <a:srgbClr val="FFB3D2"/>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6270677" cy="11123227"/>
            </a:xfrm>
            <a:prstGeom prst="rect">
              <a:avLst/>
            </a:prstGeom>
          </p:spPr>
        </p:pic>
      </p:grpSp>
      <p:pic>
        <p:nvPicPr>
          <p:cNvPr id="11" name="Picture 11"/>
          <p:cNvPicPr>
            <a:picLocks noChangeAspect="1"/>
          </p:cNvPicPr>
          <p:nvPr/>
        </p:nvPicPr>
        <p:blipFill>
          <a:blip r:embed="rId6"/>
          <a:srcRect/>
          <a:stretch>
            <a:fillRect/>
          </a:stretch>
        </p:blipFill>
        <p:spPr>
          <a:xfrm>
            <a:off x="12533332" y="1370758"/>
            <a:ext cx="6176060" cy="4114800"/>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533332" y="1352660"/>
            <a:ext cx="5754668" cy="4132898"/>
          </a:xfrm>
          <a:prstGeom prst="rect">
            <a:avLst/>
          </a:prstGeom>
        </p:spPr>
      </p:pic>
      <p:pic>
        <p:nvPicPr>
          <p:cNvPr id="13" name="Picture 1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218615" y="6787385"/>
            <a:ext cx="5078597" cy="3499615"/>
          </a:xfrm>
          <a:prstGeom prst="rect">
            <a:avLst/>
          </a:prstGeom>
        </p:spPr>
      </p:pic>
      <p:grpSp>
        <p:nvGrpSpPr>
          <p:cNvPr id="14" name="Group 14"/>
          <p:cNvGrpSpPr/>
          <p:nvPr/>
        </p:nvGrpSpPr>
        <p:grpSpPr>
          <a:xfrm>
            <a:off x="1260331" y="9258300"/>
            <a:ext cx="2806931" cy="442151"/>
            <a:chOff x="0" y="0"/>
            <a:chExt cx="739274" cy="116451"/>
          </a:xfrm>
        </p:grpSpPr>
        <p:sp>
          <p:nvSpPr>
            <p:cNvPr id="15" name="Freeform 15"/>
            <p:cNvSpPr/>
            <p:nvPr/>
          </p:nvSpPr>
          <p:spPr>
            <a:xfrm>
              <a:off x="0" y="0"/>
              <a:ext cx="739274" cy="116451"/>
            </a:xfrm>
            <a:custGeom>
              <a:avLst/>
              <a:gdLst/>
              <a:ahLst/>
              <a:cxnLst/>
              <a:rect l="l" t="t" r="r" b="b"/>
              <a:pathLst>
                <a:path w="739274" h="116451">
                  <a:moveTo>
                    <a:pt x="0" y="0"/>
                  </a:moveTo>
                  <a:lnTo>
                    <a:pt x="739274" y="0"/>
                  </a:lnTo>
                  <a:lnTo>
                    <a:pt x="739274" y="116451"/>
                  </a:lnTo>
                  <a:lnTo>
                    <a:pt x="0" y="116451"/>
                  </a:lnTo>
                  <a:close/>
                </a:path>
              </a:pathLst>
            </a:custGeom>
            <a:solidFill>
              <a:srgbClr val="FA643F"/>
            </a:solidFill>
            <a:ln w="19050">
              <a:solidFill>
                <a:srgbClr val="0D0D0D"/>
              </a:solidFill>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100"/>
                </a:lnSpc>
              </a:pPr>
              <a:r>
                <a:rPr lang="en-US" sz="1500">
                  <a:solidFill>
                    <a:srgbClr val="0D0D0D"/>
                  </a:solidFill>
                  <a:latin typeface="Titillium Web Bold"/>
                </a:rPr>
                <a:t>Volver a Contenidos</a:t>
              </a:r>
            </a:p>
          </p:txBody>
        </p:sp>
      </p:grpSp>
      <p:pic>
        <p:nvPicPr>
          <p:cNvPr id="17" name="Picture 1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065645" y="6483662"/>
            <a:ext cx="601132" cy="1049596"/>
          </a:xfrm>
          <a:prstGeom prst="rect">
            <a:avLst/>
          </a:prstGeom>
        </p:spPr>
      </p:pic>
      <p:pic>
        <p:nvPicPr>
          <p:cNvPr id="18" name="Picture 18"/>
          <p:cNvPicPr>
            <a:picLocks noChangeAspect="1"/>
          </p:cNvPicPr>
          <p:nvPr/>
        </p:nvPicPr>
        <p:blipFill>
          <a:blip r:embed="rId13"/>
          <a:srcRect l="2613" r="2613" b="9553"/>
          <a:stretch>
            <a:fillRect/>
          </a:stretch>
        </p:blipFill>
        <p:spPr>
          <a:xfrm>
            <a:off x="14373843" y="2285158"/>
            <a:ext cx="2885457" cy="3344624"/>
          </a:xfrm>
          <a:prstGeom prst="rect">
            <a:avLst/>
          </a:prstGeom>
        </p:spPr>
      </p:pic>
      <p:pic>
        <p:nvPicPr>
          <p:cNvPr id="19" name="Picture 19"/>
          <p:cNvPicPr>
            <a:picLocks noChangeAspect="1"/>
          </p:cNvPicPr>
          <p:nvPr/>
        </p:nvPicPr>
        <p:blipFill>
          <a:blip r:embed="rId14"/>
          <a:srcRect/>
          <a:stretch>
            <a:fillRect/>
          </a:stretch>
        </p:blipFill>
        <p:spPr>
          <a:xfrm>
            <a:off x="12203008" y="8117171"/>
            <a:ext cx="3300787" cy="2282259"/>
          </a:xfrm>
          <a:prstGeom prst="rect">
            <a:avLst/>
          </a:prstGeom>
        </p:spPr>
      </p:pic>
      <p:sp>
        <p:nvSpPr>
          <p:cNvPr id="20" name="TextBox 20"/>
          <p:cNvSpPr txBox="1"/>
          <p:nvPr/>
        </p:nvSpPr>
        <p:spPr>
          <a:xfrm>
            <a:off x="3558682" y="1361233"/>
            <a:ext cx="7108095"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D0D0D"/>
                </a:solidFill>
                <a:latin typeface="Titillium Web Bold"/>
              </a:rPr>
              <a:t>INTRODUCCION</a:t>
            </a:r>
          </a:p>
        </p:txBody>
      </p:sp>
      <p:grpSp>
        <p:nvGrpSpPr>
          <p:cNvPr id="21" name="Group 21"/>
          <p:cNvGrpSpPr/>
          <p:nvPr/>
        </p:nvGrpSpPr>
        <p:grpSpPr>
          <a:xfrm>
            <a:off x="2363231" y="2285158"/>
            <a:ext cx="8002980" cy="4326254"/>
            <a:chOff x="0" y="0"/>
            <a:chExt cx="10670640" cy="5768339"/>
          </a:xfrm>
        </p:grpSpPr>
        <p:sp>
          <p:nvSpPr>
            <p:cNvPr id="22" name="TextBox 22"/>
            <p:cNvSpPr txBox="1"/>
            <p:nvPr/>
          </p:nvSpPr>
          <p:spPr>
            <a:xfrm>
              <a:off x="0" y="782319"/>
              <a:ext cx="10670640" cy="4986019"/>
            </a:xfrm>
            <a:prstGeom prst="rect">
              <a:avLst/>
            </a:prstGeom>
          </p:spPr>
          <p:txBody>
            <a:bodyPr lIns="0" tIns="0" rIns="0" bIns="0" rtlCol="0" anchor="t">
              <a:spAutoFit/>
            </a:bodyPr>
            <a:lstStyle/>
            <a:p>
              <a:pPr algn="just">
                <a:lnSpc>
                  <a:spcPts val="3360"/>
                </a:lnSpc>
              </a:pPr>
              <a:r>
                <a:rPr lang="en-US" sz="2400">
                  <a:solidFill>
                    <a:srgbClr val="0D0D0D"/>
                  </a:solidFill>
                  <a:latin typeface="Titillium Web Regular"/>
                </a:rPr>
                <a:t>Una estructura de datos tipo pila permite agregar nodos a la pila y eliminarlos de esta sólo desde su parte superior. Por esta razón, a una pila se le conoce como estructura de datos UEPS (último en entrar, primero en salir) o LIFO (Last-Input, First?Output)</a:t>
              </a:r>
            </a:p>
            <a:p>
              <a:pPr algn="just">
                <a:lnSpc>
                  <a:spcPts val="3360"/>
                </a:lnSpc>
              </a:pPr>
              <a:endParaRPr lang="en-US" sz="2400">
                <a:solidFill>
                  <a:srgbClr val="0D0D0D"/>
                </a:solidFill>
                <a:latin typeface="Titillium Web Regular"/>
              </a:endParaRPr>
            </a:p>
            <a:p>
              <a:pPr algn="just">
                <a:lnSpc>
                  <a:spcPts val="3360"/>
                </a:lnSpc>
              </a:pPr>
              <a:r>
                <a:rPr lang="en-US" sz="2400">
                  <a:solidFill>
                    <a:srgbClr val="0D0D0D"/>
                  </a:solidFill>
                  <a:latin typeface="Titillium Web Regular"/>
                </a:rPr>
                <a:t>Una pila es una estructura de datos de entradas ordenadas tales que solo se introduce y elimina por un extremo, llamado cima o tope </a:t>
              </a:r>
            </a:p>
          </p:txBody>
        </p:sp>
        <p:sp>
          <p:nvSpPr>
            <p:cNvPr id="23" name="TextBox 23"/>
            <p:cNvSpPr txBox="1"/>
            <p:nvPr/>
          </p:nvSpPr>
          <p:spPr>
            <a:xfrm>
              <a:off x="0" y="-57150"/>
              <a:ext cx="10670640" cy="622723"/>
            </a:xfrm>
            <a:prstGeom prst="rect">
              <a:avLst/>
            </a:prstGeom>
          </p:spPr>
          <p:txBody>
            <a:bodyPr lIns="0" tIns="0" rIns="0" bIns="0" rtlCol="0" anchor="t">
              <a:spAutoFit/>
            </a:bodyPr>
            <a:lstStyle/>
            <a:p>
              <a:pPr>
                <a:lnSpc>
                  <a:spcPts val="392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F80B4"/>
            </a:solidFill>
            <a:ln w="19050">
              <a:solidFill>
                <a:srgbClr val="0D0D0D"/>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62848" y="188440"/>
            <a:ext cx="697483" cy="17437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11590" y="1417286"/>
            <a:ext cx="8189232" cy="3513925"/>
          </a:xfrm>
          <a:prstGeom prst="rect">
            <a:avLst/>
          </a:prstGeom>
        </p:spPr>
      </p:pic>
      <p:grpSp>
        <p:nvGrpSpPr>
          <p:cNvPr id="8" name="Group 8"/>
          <p:cNvGrpSpPr/>
          <p:nvPr/>
        </p:nvGrpSpPr>
        <p:grpSpPr>
          <a:xfrm>
            <a:off x="12045326" y="1417286"/>
            <a:ext cx="5213974" cy="6762750"/>
            <a:chOff x="0" y="0"/>
            <a:chExt cx="1373228" cy="1781136"/>
          </a:xfrm>
        </p:grpSpPr>
        <p:sp>
          <p:nvSpPr>
            <p:cNvPr id="9" name="Freeform 9"/>
            <p:cNvSpPr/>
            <p:nvPr/>
          </p:nvSpPr>
          <p:spPr>
            <a:xfrm>
              <a:off x="0" y="0"/>
              <a:ext cx="1373228" cy="1781136"/>
            </a:xfrm>
            <a:custGeom>
              <a:avLst/>
              <a:gdLst/>
              <a:ahLst/>
              <a:cxnLst/>
              <a:rect l="l" t="t" r="r" b="b"/>
              <a:pathLst>
                <a:path w="1373228" h="1781136">
                  <a:moveTo>
                    <a:pt x="0" y="0"/>
                  </a:moveTo>
                  <a:lnTo>
                    <a:pt x="1373228" y="0"/>
                  </a:lnTo>
                  <a:lnTo>
                    <a:pt x="1373228" y="1781136"/>
                  </a:lnTo>
                  <a:lnTo>
                    <a:pt x="0" y="1781136"/>
                  </a:lnTo>
                  <a:close/>
                </a:path>
              </a:pathLst>
            </a:custGeom>
            <a:solidFill>
              <a:srgbClr val="F2F2F2"/>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45326" y="1028700"/>
            <a:ext cx="5213974" cy="7151336"/>
          </a:xfrm>
          <a:prstGeom prst="rect">
            <a:avLst/>
          </a:prstGeom>
        </p:spPr>
      </p:pic>
      <p:grpSp>
        <p:nvGrpSpPr>
          <p:cNvPr id="12" name="Group 12"/>
          <p:cNvGrpSpPr/>
          <p:nvPr/>
        </p:nvGrpSpPr>
        <p:grpSpPr>
          <a:xfrm>
            <a:off x="3557575" y="4798661"/>
            <a:ext cx="7775091" cy="4961922"/>
            <a:chOff x="0" y="0"/>
            <a:chExt cx="10366788" cy="6615896"/>
          </a:xfrm>
        </p:grpSpPr>
        <p:grpSp>
          <p:nvGrpSpPr>
            <p:cNvPr id="13" name="Group 13"/>
            <p:cNvGrpSpPr/>
            <p:nvPr/>
          </p:nvGrpSpPr>
          <p:grpSpPr>
            <a:xfrm>
              <a:off x="0" y="1129496"/>
              <a:ext cx="10053673" cy="5119840"/>
              <a:chOff x="0" y="0"/>
              <a:chExt cx="1985911" cy="1011326"/>
            </a:xfrm>
          </p:grpSpPr>
          <p:sp>
            <p:nvSpPr>
              <p:cNvPr id="14" name="Freeform 14"/>
              <p:cNvSpPr/>
              <p:nvPr/>
            </p:nvSpPr>
            <p:spPr>
              <a:xfrm>
                <a:off x="0" y="0"/>
                <a:ext cx="1985911" cy="1011326"/>
              </a:xfrm>
              <a:custGeom>
                <a:avLst/>
                <a:gdLst/>
                <a:ahLst/>
                <a:cxnLst/>
                <a:rect l="l" t="t" r="r" b="b"/>
                <a:pathLst>
                  <a:path w="1985911" h="1011326">
                    <a:moveTo>
                      <a:pt x="0" y="0"/>
                    </a:moveTo>
                    <a:lnTo>
                      <a:pt x="1985911" y="0"/>
                    </a:lnTo>
                    <a:lnTo>
                      <a:pt x="1985911" y="1011326"/>
                    </a:lnTo>
                    <a:lnTo>
                      <a:pt x="0" y="1011326"/>
                    </a:lnTo>
                    <a:close/>
                  </a:path>
                </a:pathLst>
              </a:custGeom>
              <a:solidFill>
                <a:srgbClr val="F2F2F2"/>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10366788" cy="6615896"/>
            </a:xfrm>
            <a:prstGeom prst="rect">
              <a:avLst/>
            </a:prstGeom>
          </p:spPr>
        </p:pic>
      </p:grpSp>
      <p:sp>
        <p:nvSpPr>
          <p:cNvPr id="17" name="TextBox 17"/>
          <p:cNvSpPr txBox="1"/>
          <p:nvPr/>
        </p:nvSpPr>
        <p:spPr>
          <a:xfrm>
            <a:off x="1300988" y="2349936"/>
            <a:ext cx="7410436" cy="1733550"/>
          </a:xfrm>
          <a:prstGeom prst="rect">
            <a:avLst/>
          </a:prstGeom>
        </p:spPr>
        <p:txBody>
          <a:bodyPr lIns="0" tIns="0" rIns="0" bIns="0" rtlCol="0" anchor="t">
            <a:spAutoFit/>
          </a:bodyPr>
          <a:lstStyle/>
          <a:p>
            <a:pPr marL="0" lvl="0" indent="0" algn="ctr">
              <a:lnSpc>
                <a:spcPts val="6839"/>
              </a:lnSpc>
              <a:spcBef>
                <a:spcPct val="0"/>
              </a:spcBef>
            </a:pPr>
            <a:r>
              <a:rPr lang="en-US" sz="5700">
                <a:solidFill>
                  <a:srgbClr val="0D0D0D"/>
                </a:solidFill>
                <a:latin typeface="Titillium Web Bold"/>
              </a:rPr>
              <a:t>Paso de programas iterativos a recursivos.</a:t>
            </a:r>
          </a:p>
        </p:txBody>
      </p:sp>
      <p:grpSp>
        <p:nvGrpSpPr>
          <p:cNvPr id="18" name="Group 18"/>
          <p:cNvGrpSpPr/>
          <p:nvPr/>
        </p:nvGrpSpPr>
        <p:grpSpPr>
          <a:xfrm>
            <a:off x="12437055" y="2369224"/>
            <a:ext cx="4036121" cy="5146039"/>
            <a:chOff x="0" y="0"/>
            <a:chExt cx="5381494" cy="6861385"/>
          </a:xfrm>
        </p:grpSpPr>
        <p:sp>
          <p:nvSpPr>
            <p:cNvPr id="19" name="TextBox 19"/>
            <p:cNvSpPr txBox="1"/>
            <p:nvPr/>
          </p:nvSpPr>
          <p:spPr>
            <a:xfrm>
              <a:off x="0" y="772794"/>
              <a:ext cx="5381494" cy="6088591"/>
            </a:xfrm>
            <a:prstGeom prst="rect">
              <a:avLst/>
            </a:prstGeom>
          </p:spPr>
          <p:txBody>
            <a:bodyPr lIns="0" tIns="0" rIns="0" bIns="0" rtlCol="0" anchor="t">
              <a:spAutoFit/>
            </a:bodyPr>
            <a:lstStyle/>
            <a:p>
              <a:pPr algn="just">
                <a:lnSpc>
                  <a:spcPts val="2800"/>
                </a:lnSpc>
              </a:pPr>
              <a:r>
                <a:rPr lang="en-US" sz="2000">
                  <a:solidFill>
                    <a:srgbClr val="0D0D0D"/>
                  </a:solidFill>
                  <a:latin typeface="Titillium Web Regular"/>
                </a:rPr>
                <a:t>La recursión es un método muy utilizado y una herramienta muy valiosa y poderosa a la hora de crear algoritmos claros y concisos que se utiliza para problemas que se resuelven resolviendo ese mismo problema pero en una dimensión más pequeña una y otra vez hasta llegar al problema base y luego dar marcha atrás, es decir, problemas que se definen en términos de sí mismos, que se repiten una y otra vez a ellos mismos para calcular una solución. </a:t>
              </a:r>
            </a:p>
          </p:txBody>
        </p:sp>
        <p:sp>
          <p:nvSpPr>
            <p:cNvPr id="20" name="TextBox 20"/>
            <p:cNvSpPr txBox="1"/>
            <p:nvPr/>
          </p:nvSpPr>
          <p:spPr>
            <a:xfrm>
              <a:off x="0" y="-57150"/>
              <a:ext cx="5381494" cy="622723"/>
            </a:xfrm>
            <a:prstGeom prst="rect">
              <a:avLst/>
            </a:prstGeom>
          </p:spPr>
          <p:txBody>
            <a:bodyPr lIns="0" tIns="0" rIns="0" bIns="0" rtlCol="0" anchor="t">
              <a:spAutoFit/>
            </a:bodyPr>
            <a:lstStyle/>
            <a:p>
              <a:pPr>
                <a:lnSpc>
                  <a:spcPts val="3920"/>
                </a:lnSpc>
              </a:pPr>
              <a:r>
                <a:rPr lang="en-US" sz="2800">
                  <a:solidFill>
                    <a:srgbClr val="0D0D0D"/>
                  </a:solidFill>
                  <a:latin typeface="Titillium Web Regular Bold"/>
                </a:rPr>
                <a:t>Que es la recursion</a:t>
              </a:r>
            </a:p>
          </p:txBody>
        </p:sp>
      </p:grpSp>
      <p:grpSp>
        <p:nvGrpSpPr>
          <p:cNvPr id="21" name="Group 21"/>
          <p:cNvGrpSpPr/>
          <p:nvPr/>
        </p:nvGrpSpPr>
        <p:grpSpPr>
          <a:xfrm>
            <a:off x="3943835" y="5797986"/>
            <a:ext cx="1450527" cy="241755"/>
            <a:chOff x="0" y="0"/>
            <a:chExt cx="1934036" cy="322339"/>
          </a:xfrm>
        </p:grpSpPr>
        <p:grpSp>
          <p:nvGrpSpPr>
            <p:cNvPr id="22" name="Group 22"/>
            <p:cNvGrpSpPr>
              <a:grpSpLocks noChangeAspect="1"/>
            </p:cNvGrpSpPr>
            <p:nvPr/>
          </p:nvGrpSpPr>
          <p:grpSpPr>
            <a:xfrm>
              <a:off x="0" y="0"/>
              <a:ext cx="1934036" cy="322339"/>
              <a:chOff x="0" y="0"/>
              <a:chExt cx="7112000" cy="1185333"/>
            </a:xfrm>
          </p:grpSpPr>
          <p:sp>
            <p:nvSpPr>
              <p:cNvPr id="23" name="Freeform 23"/>
              <p:cNvSpPr/>
              <p:nvPr/>
            </p:nvSpPr>
            <p:spPr>
              <a:xfrm>
                <a:off x="-8255" y="-5038"/>
                <a:ext cx="5668052" cy="1198584"/>
              </a:xfrm>
              <a:custGeom>
                <a:avLst/>
                <a:gdLst/>
                <a:ahLst/>
                <a:cxnLst/>
                <a:rect l="l" t="t" r="r" b="b"/>
                <a:pathLst>
                  <a:path w="5668052" h="1198584">
                    <a:moveTo>
                      <a:pt x="621961" y="20193"/>
                    </a:moveTo>
                    <a:cubicBezTo>
                      <a:pt x="628650" y="0"/>
                      <a:pt x="657860" y="0"/>
                      <a:pt x="664549" y="20193"/>
                    </a:cubicBezTo>
                    <a:lnTo>
                      <a:pt x="799084" y="425831"/>
                    </a:lnTo>
                    <a:cubicBezTo>
                      <a:pt x="802090" y="434891"/>
                      <a:pt x="810683" y="440987"/>
                      <a:pt x="820378" y="440987"/>
                    </a:cubicBezTo>
                    <a:lnTo>
                      <a:pt x="1255818" y="440987"/>
                    </a:lnTo>
                    <a:cubicBezTo>
                      <a:pt x="1277493" y="440987"/>
                      <a:pt x="1286552" y="468207"/>
                      <a:pt x="1268942" y="480695"/>
                    </a:cubicBezTo>
                    <a:lnTo>
                      <a:pt x="916728" y="731393"/>
                    </a:lnTo>
                    <a:cubicBezTo>
                      <a:pt x="908898" y="736887"/>
                      <a:pt x="905595" y="746865"/>
                      <a:pt x="908600" y="755947"/>
                    </a:cubicBezTo>
                    <a:lnTo>
                      <a:pt x="1043136" y="1161542"/>
                    </a:lnTo>
                    <a:cubicBezTo>
                      <a:pt x="1049824" y="1181778"/>
                      <a:pt x="1026202" y="1198584"/>
                      <a:pt x="1008676" y="1186096"/>
                    </a:cubicBezTo>
                    <a:lnTo>
                      <a:pt x="656421" y="935398"/>
                    </a:lnTo>
                    <a:cubicBezTo>
                      <a:pt x="648533" y="929810"/>
                      <a:pt x="637977" y="929810"/>
                      <a:pt x="630089" y="935398"/>
                    </a:cubicBezTo>
                    <a:lnTo>
                      <a:pt x="277834" y="1186096"/>
                    </a:lnTo>
                    <a:cubicBezTo>
                      <a:pt x="260265" y="1198584"/>
                      <a:pt x="236686" y="1181778"/>
                      <a:pt x="243374" y="1161542"/>
                    </a:cubicBezTo>
                    <a:lnTo>
                      <a:pt x="377910" y="755904"/>
                    </a:lnTo>
                    <a:cubicBezTo>
                      <a:pt x="380915" y="746823"/>
                      <a:pt x="377612" y="736845"/>
                      <a:pt x="369782" y="731351"/>
                    </a:cubicBezTo>
                    <a:lnTo>
                      <a:pt x="17568" y="480738"/>
                    </a:lnTo>
                    <a:cubicBezTo>
                      <a:pt x="0" y="468249"/>
                      <a:pt x="9017" y="441029"/>
                      <a:pt x="30692" y="441029"/>
                    </a:cubicBezTo>
                    <a:lnTo>
                      <a:pt x="466090" y="441029"/>
                    </a:lnTo>
                    <a:cubicBezTo>
                      <a:pt x="475827" y="441029"/>
                      <a:pt x="484420" y="434933"/>
                      <a:pt x="487426" y="425874"/>
                    </a:cubicBezTo>
                    <a:lnTo>
                      <a:pt x="621961" y="20193"/>
                    </a:lnTo>
                    <a:close/>
                    <a:moveTo>
                      <a:pt x="2082461" y="20193"/>
                    </a:moveTo>
                    <a:cubicBezTo>
                      <a:pt x="2089150" y="0"/>
                      <a:pt x="2118360" y="0"/>
                      <a:pt x="2125049" y="20193"/>
                    </a:cubicBezTo>
                    <a:lnTo>
                      <a:pt x="2259584" y="425831"/>
                    </a:lnTo>
                    <a:cubicBezTo>
                      <a:pt x="2262590" y="434891"/>
                      <a:pt x="2271183" y="440987"/>
                      <a:pt x="2280878" y="440987"/>
                    </a:cubicBezTo>
                    <a:lnTo>
                      <a:pt x="2716318" y="440987"/>
                    </a:lnTo>
                    <a:cubicBezTo>
                      <a:pt x="2737993" y="440987"/>
                      <a:pt x="2747052" y="468207"/>
                      <a:pt x="2729442" y="480695"/>
                    </a:cubicBezTo>
                    <a:lnTo>
                      <a:pt x="2377228" y="731393"/>
                    </a:lnTo>
                    <a:cubicBezTo>
                      <a:pt x="2369398" y="736887"/>
                      <a:pt x="2366095" y="746865"/>
                      <a:pt x="2369100" y="755947"/>
                    </a:cubicBezTo>
                    <a:lnTo>
                      <a:pt x="2503636" y="1161542"/>
                    </a:lnTo>
                    <a:cubicBezTo>
                      <a:pt x="2510324" y="1181778"/>
                      <a:pt x="2486702" y="1198584"/>
                      <a:pt x="2469176" y="1186096"/>
                    </a:cubicBezTo>
                    <a:lnTo>
                      <a:pt x="2116921" y="935398"/>
                    </a:lnTo>
                    <a:cubicBezTo>
                      <a:pt x="2109033" y="929810"/>
                      <a:pt x="2098477" y="929810"/>
                      <a:pt x="2090589" y="935398"/>
                    </a:cubicBezTo>
                    <a:lnTo>
                      <a:pt x="1738334" y="1186096"/>
                    </a:lnTo>
                    <a:cubicBezTo>
                      <a:pt x="1720765" y="1198584"/>
                      <a:pt x="1697186" y="1181778"/>
                      <a:pt x="1703874" y="1161542"/>
                    </a:cubicBezTo>
                    <a:lnTo>
                      <a:pt x="1838410" y="755904"/>
                    </a:lnTo>
                    <a:cubicBezTo>
                      <a:pt x="1841415" y="746823"/>
                      <a:pt x="1838112" y="736845"/>
                      <a:pt x="1830282" y="731351"/>
                    </a:cubicBezTo>
                    <a:lnTo>
                      <a:pt x="1478068" y="480738"/>
                    </a:lnTo>
                    <a:cubicBezTo>
                      <a:pt x="1460500" y="468249"/>
                      <a:pt x="1469517" y="441029"/>
                      <a:pt x="1491192" y="441029"/>
                    </a:cubicBezTo>
                    <a:lnTo>
                      <a:pt x="1926590" y="441029"/>
                    </a:lnTo>
                    <a:cubicBezTo>
                      <a:pt x="1936327" y="441029"/>
                      <a:pt x="1944920" y="434933"/>
                      <a:pt x="1947926" y="425874"/>
                    </a:cubicBezTo>
                    <a:lnTo>
                      <a:pt x="2082461" y="20193"/>
                    </a:lnTo>
                    <a:moveTo>
                      <a:pt x="3542961" y="20193"/>
                    </a:moveTo>
                    <a:cubicBezTo>
                      <a:pt x="3549650" y="0"/>
                      <a:pt x="3578860" y="0"/>
                      <a:pt x="3585549" y="20193"/>
                    </a:cubicBezTo>
                    <a:lnTo>
                      <a:pt x="3720084" y="425831"/>
                    </a:lnTo>
                    <a:cubicBezTo>
                      <a:pt x="3723089" y="434891"/>
                      <a:pt x="3731683" y="440987"/>
                      <a:pt x="3741378" y="440987"/>
                    </a:cubicBezTo>
                    <a:lnTo>
                      <a:pt x="4176818" y="440987"/>
                    </a:lnTo>
                    <a:cubicBezTo>
                      <a:pt x="4198493" y="440987"/>
                      <a:pt x="4207552" y="468207"/>
                      <a:pt x="4189942" y="480695"/>
                    </a:cubicBezTo>
                    <a:lnTo>
                      <a:pt x="3837728" y="731393"/>
                    </a:lnTo>
                    <a:cubicBezTo>
                      <a:pt x="3829898" y="736887"/>
                      <a:pt x="3826595" y="746865"/>
                      <a:pt x="3829600" y="755947"/>
                    </a:cubicBezTo>
                    <a:lnTo>
                      <a:pt x="3964136" y="1161542"/>
                    </a:lnTo>
                    <a:cubicBezTo>
                      <a:pt x="3970824" y="1181778"/>
                      <a:pt x="3947202" y="1198584"/>
                      <a:pt x="3929676" y="1186096"/>
                    </a:cubicBezTo>
                    <a:lnTo>
                      <a:pt x="3577421" y="935398"/>
                    </a:lnTo>
                    <a:cubicBezTo>
                      <a:pt x="3569533" y="929810"/>
                      <a:pt x="3558977" y="929810"/>
                      <a:pt x="3551090" y="935398"/>
                    </a:cubicBezTo>
                    <a:lnTo>
                      <a:pt x="3198834" y="1186096"/>
                    </a:lnTo>
                    <a:cubicBezTo>
                      <a:pt x="3181265" y="1198584"/>
                      <a:pt x="3157686" y="1181778"/>
                      <a:pt x="3164374" y="1161542"/>
                    </a:cubicBezTo>
                    <a:lnTo>
                      <a:pt x="3298910" y="755904"/>
                    </a:lnTo>
                    <a:cubicBezTo>
                      <a:pt x="3301915" y="746823"/>
                      <a:pt x="3298612" y="736845"/>
                      <a:pt x="3290782" y="731351"/>
                    </a:cubicBezTo>
                    <a:lnTo>
                      <a:pt x="2938568" y="480738"/>
                    </a:lnTo>
                    <a:cubicBezTo>
                      <a:pt x="2921000" y="468249"/>
                      <a:pt x="2930017" y="441029"/>
                      <a:pt x="2951692" y="441029"/>
                    </a:cubicBezTo>
                    <a:lnTo>
                      <a:pt x="3387090" y="441029"/>
                    </a:lnTo>
                    <a:cubicBezTo>
                      <a:pt x="3396827" y="441029"/>
                      <a:pt x="3405421" y="434933"/>
                      <a:pt x="3408426" y="425874"/>
                    </a:cubicBezTo>
                    <a:lnTo>
                      <a:pt x="3542961" y="20193"/>
                    </a:lnTo>
                    <a:moveTo>
                      <a:pt x="5003461" y="20193"/>
                    </a:moveTo>
                    <a:cubicBezTo>
                      <a:pt x="5010150" y="0"/>
                      <a:pt x="5039360" y="0"/>
                      <a:pt x="5046049" y="20193"/>
                    </a:cubicBezTo>
                    <a:lnTo>
                      <a:pt x="5180584" y="425831"/>
                    </a:lnTo>
                    <a:cubicBezTo>
                      <a:pt x="5183589" y="434891"/>
                      <a:pt x="5192183" y="440987"/>
                      <a:pt x="5201878" y="440987"/>
                    </a:cubicBezTo>
                    <a:lnTo>
                      <a:pt x="5637318" y="440987"/>
                    </a:lnTo>
                    <a:cubicBezTo>
                      <a:pt x="5658993" y="440987"/>
                      <a:pt x="5668052" y="468207"/>
                      <a:pt x="5650442" y="480695"/>
                    </a:cubicBezTo>
                    <a:lnTo>
                      <a:pt x="5298228" y="731393"/>
                    </a:lnTo>
                    <a:cubicBezTo>
                      <a:pt x="5290398" y="736887"/>
                      <a:pt x="5287095" y="746865"/>
                      <a:pt x="5290100" y="755947"/>
                    </a:cubicBezTo>
                    <a:lnTo>
                      <a:pt x="5424636" y="1161542"/>
                    </a:lnTo>
                    <a:cubicBezTo>
                      <a:pt x="5431324" y="1181778"/>
                      <a:pt x="5407702" y="1198584"/>
                      <a:pt x="5390176" y="1186096"/>
                    </a:cubicBezTo>
                    <a:lnTo>
                      <a:pt x="5037921" y="935398"/>
                    </a:lnTo>
                    <a:cubicBezTo>
                      <a:pt x="5030033" y="929810"/>
                      <a:pt x="5019477" y="929810"/>
                      <a:pt x="5011590" y="935398"/>
                    </a:cubicBezTo>
                    <a:lnTo>
                      <a:pt x="4659334" y="1186096"/>
                    </a:lnTo>
                    <a:cubicBezTo>
                      <a:pt x="4641765" y="1198584"/>
                      <a:pt x="4618186" y="1181778"/>
                      <a:pt x="4624874" y="1161542"/>
                    </a:cubicBezTo>
                    <a:lnTo>
                      <a:pt x="4759410" y="755904"/>
                    </a:lnTo>
                    <a:cubicBezTo>
                      <a:pt x="4762415" y="746823"/>
                      <a:pt x="4759112" y="736845"/>
                      <a:pt x="4751282" y="731351"/>
                    </a:cubicBezTo>
                    <a:lnTo>
                      <a:pt x="4399068" y="480738"/>
                    </a:lnTo>
                    <a:cubicBezTo>
                      <a:pt x="4381500" y="468249"/>
                      <a:pt x="4390517" y="441029"/>
                      <a:pt x="4412192" y="441029"/>
                    </a:cubicBezTo>
                    <a:lnTo>
                      <a:pt x="4847590" y="441029"/>
                    </a:lnTo>
                    <a:cubicBezTo>
                      <a:pt x="4857327" y="441029"/>
                      <a:pt x="4865921" y="434933"/>
                      <a:pt x="4868926" y="425874"/>
                    </a:cubicBezTo>
                    <a:lnTo>
                      <a:pt x="5003461" y="20193"/>
                    </a:lnTo>
                  </a:path>
                </a:pathLst>
              </a:custGeom>
              <a:solidFill>
                <a:srgbClr val="FA643F"/>
              </a:solidFill>
            </p:spPr>
          </p:sp>
          <p:sp>
            <p:nvSpPr>
              <p:cNvPr id="24" name="Freeform 24"/>
              <p:cNvSpPr/>
              <p:nvPr/>
            </p:nvSpPr>
            <p:spPr>
              <a:xfrm>
                <a:off x="5833745" y="-5038"/>
                <a:ext cx="1286552" cy="1198584"/>
              </a:xfrm>
              <a:custGeom>
                <a:avLst/>
                <a:gdLst/>
                <a:ahLst/>
                <a:cxnLst/>
                <a:rect l="l" t="t" r="r" b="b"/>
                <a:pathLst>
                  <a:path w="1286552" h="1198584">
                    <a:moveTo>
                      <a:pt x="621961" y="20193"/>
                    </a:moveTo>
                    <a:cubicBezTo>
                      <a:pt x="628650" y="0"/>
                      <a:pt x="657860" y="0"/>
                      <a:pt x="664549" y="20193"/>
                    </a:cubicBezTo>
                    <a:lnTo>
                      <a:pt x="799084" y="425831"/>
                    </a:lnTo>
                    <a:cubicBezTo>
                      <a:pt x="802089" y="434891"/>
                      <a:pt x="810684" y="440987"/>
                      <a:pt x="820378" y="440987"/>
                    </a:cubicBezTo>
                    <a:lnTo>
                      <a:pt x="1255818" y="440987"/>
                    </a:lnTo>
                    <a:cubicBezTo>
                      <a:pt x="1277493" y="440987"/>
                      <a:pt x="1286552" y="468207"/>
                      <a:pt x="1268942" y="480695"/>
                    </a:cubicBezTo>
                    <a:lnTo>
                      <a:pt x="916728" y="731393"/>
                    </a:lnTo>
                    <a:cubicBezTo>
                      <a:pt x="908898" y="736887"/>
                      <a:pt x="905595" y="746865"/>
                      <a:pt x="908600" y="755947"/>
                    </a:cubicBezTo>
                    <a:lnTo>
                      <a:pt x="1043136" y="1161542"/>
                    </a:lnTo>
                    <a:cubicBezTo>
                      <a:pt x="1049824" y="1181778"/>
                      <a:pt x="1026202" y="1198584"/>
                      <a:pt x="1008676" y="1186096"/>
                    </a:cubicBezTo>
                    <a:lnTo>
                      <a:pt x="656421" y="935398"/>
                    </a:lnTo>
                    <a:cubicBezTo>
                      <a:pt x="648533" y="929810"/>
                      <a:pt x="637977" y="929810"/>
                      <a:pt x="630090" y="935398"/>
                    </a:cubicBezTo>
                    <a:lnTo>
                      <a:pt x="277834" y="1186096"/>
                    </a:lnTo>
                    <a:cubicBezTo>
                      <a:pt x="260265" y="1198584"/>
                      <a:pt x="236686" y="1181778"/>
                      <a:pt x="243374" y="1161542"/>
                    </a:cubicBezTo>
                    <a:lnTo>
                      <a:pt x="377910" y="755904"/>
                    </a:lnTo>
                    <a:cubicBezTo>
                      <a:pt x="380915" y="746823"/>
                      <a:pt x="377612" y="736845"/>
                      <a:pt x="369782" y="731351"/>
                    </a:cubicBezTo>
                    <a:lnTo>
                      <a:pt x="17568" y="480738"/>
                    </a:lnTo>
                    <a:cubicBezTo>
                      <a:pt x="0" y="468249"/>
                      <a:pt x="9017" y="441029"/>
                      <a:pt x="30692" y="441029"/>
                    </a:cubicBezTo>
                    <a:lnTo>
                      <a:pt x="466090" y="441029"/>
                    </a:lnTo>
                    <a:cubicBezTo>
                      <a:pt x="475827" y="441029"/>
                      <a:pt x="484421" y="434933"/>
                      <a:pt x="487426" y="425874"/>
                    </a:cubicBezTo>
                    <a:lnTo>
                      <a:pt x="621961" y="20193"/>
                    </a:lnTo>
                  </a:path>
                </a:pathLst>
              </a:custGeom>
              <a:solidFill>
                <a:srgbClr val="0D0D0D"/>
              </a:solidFill>
            </p:spPr>
          </p:sp>
        </p:grpSp>
      </p:grpSp>
      <p:grpSp>
        <p:nvGrpSpPr>
          <p:cNvPr id="25" name="Group 25"/>
          <p:cNvGrpSpPr/>
          <p:nvPr/>
        </p:nvGrpSpPr>
        <p:grpSpPr>
          <a:xfrm>
            <a:off x="4274703" y="6317849"/>
            <a:ext cx="6340834" cy="3470833"/>
            <a:chOff x="0" y="0"/>
            <a:chExt cx="8454445" cy="4627777"/>
          </a:xfrm>
        </p:grpSpPr>
        <p:sp>
          <p:nvSpPr>
            <p:cNvPr id="26" name="TextBox 26"/>
            <p:cNvSpPr txBox="1"/>
            <p:nvPr/>
          </p:nvSpPr>
          <p:spPr>
            <a:xfrm>
              <a:off x="0" y="-47625"/>
              <a:ext cx="8454445" cy="4138718"/>
            </a:xfrm>
            <a:prstGeom prst="rect">
              <a:avLst/>
            </a:prstGeom>
          </p:spPr>
          <p:txBody>
            <a:bodyPr lIns="0" tIns="0" rIns="0" bIns="0" rtlCol="0" anchor="t">
              <a:spAutoFit/>
            </a:bodyPr>
            <a:lstStyle/>
            <a:p>
              <a:pPr>
                <a:lnSpc>
                  <a:spcPts val="3080"/>
                </a:lnSpc>
              </a:pPr>
              <a:r>
                <a:rPr lang="en-US" sz="2200">
                  <a:solidFill>
                    <a:srgbClr val="0D0D0D"/>
                  </a:solidFill>
                  <a:latin typeface="Titillium Web Regular"/>
                </a:rPr>
                <a:t>public static int numPot(int n1, int n2) {</a:t>
              </a:r>
            </a:p>
            <a:p>
              <a:pPr>
                <a:lnSpc>
                  <a:spcPts val="3080"/>
                </a:lnSpc>
              </a:pPr>
              <a:r>
                <a:rPr lang="en-US" sz="2200">
                  <a:solidFill>
                    <a:srgbClr val="0D0D0D"/>
                  </a:solidFill>
                  <a:latin typeface="Titillium Web Regular"/>
                </a:rPr>
                <a:t> if(n2&lt;=0){</a:t>
              </a:r>
            </a:p>
            <a:p>
              <a:pPr>
                <a:lnSpc>
                  <a:spcPts val="3080"/>
                </a:lnSpc>
              </a:pPr>
              <a:r>
                <a:rPr lang="en-US" sz="2200">
                  <a:solidFill>
                    <a:srgbClr val="0D0D0D"/>
                  </a:solidFill>
                  <a:latin typeface="Titillium Web Regular"/>
                </a:rPr>
                <a:t>        return 1;</a:t>
              </a:r>
            </a:p>
            <a:p>
              <a:pPr>
                <a:lnSpc>
                  <a:spcPts val="3080"/>
                </a:lnSpc>
              </a:pPr>
              <a:r>
                <a:rPr lang="en-US" sz="2200">
                  <a:solidFill>
                    <a:srgbClr val="0D0D0D"/>
                  </a:solidFill>
                  <a:latin typeface="Titillium Web Regular"/>
                </a:rPr>
                <a:t>    } else  {</a:t>
              </a:r>
            </a:p>
            <a:p>
              <a:pPr>
                <a:lnSpc>
                  <a:spcPts val="3080"/>
                </a:lnSpc>
              </a:pPr>
              <a:r>
                <a:rPr lang="en-US" sz="2200">
                  <a:solidFill>
                    <a:srgbClr val="0D0D0D"/>
                  </a:solidFill>
                  <a:latin typeface="Titillium Web Regular"/>
                </a:rPr>
                <a:t>     return n1 * numPot(n1, n2-1);</a:t>
              </a:r>
            </a:p>
            <a:p>
              <a:pPr>
                <a:lnSpc>
                  <a:spcPts val="3080"/>
                </a:lnSpc>
              </a:pPr>
              <a:endParaRPr lang="en-US" sz="2200">
                <a:solidFill>
                  <a:srgbClr val="0D0D0D"/>
                </a:solidFill>
                <a:latin typeface="Titillium Web Regular"/>
              </a:endParaRPr>
            </a:p>
            <a:p>
              <a:pPr>
                <a:lnSpc>
                  <a:spcPts val="3080"/>
                </a:lnSpc>
              </a:pPr>
              <a:r>
                <a:rPr lang="en-US" sz="2200">
                  <a:solidFill>
                    <a:srgbClr val="0D0D0D"/>
                  </a:solidFill>
                  <a:latin typeface="Titillium Web Regular"/>
                </a:rPr>
                <a:t>    }</a:t>
              </a:r>
            </a:p>
            <a:p>
              <a:pPr>
                <a:lnSpc>
                  <a:spcPts val="3080"/>
                </a:lnSpc>
              </a:pPr>
              <a:r>
                <a:rPr lang="en-US" sz="2200">
                  <a:solidFill>
                    <a:srgbClr val="0D0D0D"/>
                  </a:solidFill>
                  <a:latin typeface="Titillium Web Regular"/>
                </a:rPr>
                <a:t>}</a:t>
              </a:r>
            </a:p>
          </p:txBody>
        </p:sp>
        <p:sp>
          <p:nvSpPr>
            <p:cNvPr id="27" name="TextBox 27"/>
            <p:cNvSpPr txBox="1"/>
            <p:nvPr/>
          </p:nvSpPr>
          <p:spPr>
            <a:xfrm>
              <a:off x="0" y="4284877"/>
              <a:ext cx="8454445" cy="342900"/>
            </a:xfrm>
            <a:prstGeom prst="rect">
              <a:avLst/>
            </a:prstGeom>
          </p:spPr>
          <p:txBody>
            <a:bodyPr lIns="0" tIns="0" rIns="0" bIns="0" rtlCol="0" anchor="t">
              <a:spAutoFit/>
            </a:bodyPr>
            <a:lstStyle/>
            <a:p>
              <a:pPr marL="0" lvl="0" indent="0">
                <a:lnSpc>
                  <a:spcPts val="2040"/>
                </a:lnSpc>
              </a:pPr>
              <a:endParaRPr/>
            </a:p>
          </p:txBody>
        </p:sp>
      </p:grpSp>
      <p:grpSp>
        <p:nvGrpSpPr>
          <p:cNvPr id="28" name="Group 28"/>
          <p:cNvGrpSpPr/>
          <p:nvPr/>
        </p:nvGrpSpPr>
        <p:grpSpPr>
          <a:xfrm>
            <a:off x="14452369" y="9046811"/>
            <a:ext cx="2806931" cy="442151"/>
            <a:chOff x="0" y="0"/>
            <a:chExt cx="739274" cy="116451"/>
          </a:xfrm>
        </p:grpSpPr>
        <p:sp>
          <p:nvSpPr>
            <p:cNvPr id="29" name="Freeform 29"/>
            <p:cNvSpPr/>
            <p:nvPr/>
          </p:nvSpPr>
          <p:spPr>
            <a:xfrm>
              <a:off x="0" y="0"/>
              <a:ext cx="739274" cy="116451"/>
            </a:xfrm>
            <a:custGeom>
              <a:avLst/>
              <a:gdLst/>
              <a:ahLst/>
              <a:cxnLst/>
              <a:rect l="l" t="t" r="r" b="b"/>
              <a:pathLst>
                <a:path w="739274" h="116451">
                  <a:moveTo>
                    <a:pt x="0" y="0"/>
                  </a:moveTo>
                  <a:lnTo>
                    <a:pt x="739274" y="0"/>
                  </a:lnTo>
                  <a:lnTo>
                    <a:pt x="739274" y="116451"/>
                  </a:lnTo>
                  <a:lnTo>
                    <a:pt x="0" y="116451"/>
                  </a:lnTo>
                  <a:close/>
                </a:path>
              </a:pathLst>
            </a:custGeom>
            <a:solidFill>
              <a:srgbClr val="FA643F"/>
            </a:solidFill>
            <a:ln w="19050">
              <a:solidFill>
                <a:srgbClr val="0D0D0D"/>
              </a:solidFill>
            </a:ln>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100"/>
                </a:lnSpc>
              </a:pPr>
              <a:r>
                <a:rPr lang="en-US" sz="1500">
                  <a:solidFill>
                    <a:srgbClr val="0D0D0D"/>
                  </a:solidFill>
                  <a:latin typeface="Titillium Web Bold"/>
                </a:rPr>
                <a:t>Back to Agenda Page</a:t>
              </a:r>
            </a:p>
          </p:txBody>
        </p:sp>
      </p:grpSp>
      <p:pic>
        <p:nvPicPr>
          <p:cNvPr id="31" name="Picture 3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11590" y="6875111"/>
            <a:ext cx="2958081" cy="1436014"/>
          </a:xfrm>
          <a:prstGeom prst="rect">
            <a:avLst/>
          </a:prstGeom>
        </p:spPr>
      </p:pic>
      <p:grpSp>
        <p:nvGrpSpPr>
          <p:cNvPr id="32" name="Group 32"/>
          <p:cNvGrpSpPr/>
          <p:nvPr/>
        </p:nvGrpSpPr>
        <p:grpSpPr>
          <a:xfrm>
            <a:off x="12437055" y="2108181"/>
            <a:ext cx="1450527" cy="241755"/>
            <a:chOff x="0" y="0"/>
            <a:chExt cx="1934036" cy="322339"/>
          </a:xfrm>
        </p:grpSpPr>
        <p:grpSp>
          <p:nvGrpSpPr>
            <p:cNvPr id="33" name="Group 33"/>
            <p:cNvGrpSpPr>
              <a:grpSpLocks noChangeAspect="1"/>
            </p:cNvGrpSpPr>
            <p:nvPr/>
          </p:nvGrpSpPr>
          <p:grpSpPr>
            <a:xfrm>
              <a:off x="0" y="0"/>
              <a:ext cx="1934036" cy="322339"/>
              <a:chOff x="0" y="0"/>
              <a:chExt cx="7112000" cy="1185333"/>
            </a:xfrm>
          </p:grpSpPr>
          <p:sp>
            <p:nvSpPr>
              <p:cNvPr id="34" name="Freeform 34"/>
              <p:cNvSpPr/>
              <p:nvPr/>
            </p:nvSpPr>
            <p:spPr>
              <a:xfrm>
                <a:off x="-8255" y="-5038"/>
                <a:ext cx="5668052" cy="1198584"/>
              </a:xfrm>
              <a:custGeom>
                <a:avLst/>
                <a:gdLst/>
                <a:ahLst/>
                <a:cxnLst/>
                <a:rect l="l" t="t" r="r" b="b"/>
                <a:pathLst>
                  <a:path w="5668052" h="1198584">
                    <a:moveTo>
                      <a:pt x="621961" y="20193"/>
                    </a:moveTo>
                    <a:cubicBezTo>
                      <a:pt x="628650" y="0"/>
                      <a:pt x="657860" y="0"/>
                      <a:pt x="664549" y="20193"/>
                    </a:cubicBezTo>
                    <a:lnTo>
                      <a:pt x="799084" y="425831"/>
                    </a:lnTo>
                    <a:cubicBezTo>
                      <a:pt x="802090" y="434891"/>
                      <a:pt x="810683" y="440987"/>
                      <a:pt x="820378" y="440987"/>
                    </a:cubicBezTo>
                    <a:lnTo>
                      <a:pt x="1255818" y="440987"/>
                    </a:lnTo>
                    <a:cubicBezTo>
                      <a:pt x="1277493" y="440987"/>
                      <a:pt x="1286552" y="468207"/>
                      <a:pt x="1268942" y="480695"/>
                    </a:cubicBezTo>
                    <a:lnTo>
                      <a:pt x="916728" y="731393"/>
                    </a:lnTo>
                    <a:cubicBezTo>
                      <a:pt x="908898" y="736887"/>
                      <a:pt x="905595" y="746865"/>
                      <a:pt x="908600" y="755947"/>
                    </a:cubicBezTo>
                    <a:lnTo>
                      <a:pt x="1043136" y="1161542"/>
                    </a:lnTo>
                    <a:cubicBezTo>
                      <a:pt x="1049824" y="1181778"/>
                      <a:pt x="1026202" y="1198584"/>
                      <a:pt x="1008676" y="1186096"/>
                    </a:cubicBezTo>
                    <a:lnTo>
                      <a:pt x="656421" y="935398"/>
                    </a:lnTo>
                    <a:cubicBezTo>
                      <a:pt x="648533" y="929810"/>
                      <a:pt x="637977" y="929810"/>
                      <a:pt x="630089" y="935398"/>
                    </a:cubicBezTo>
                    <a:lnTo>
                      <a:pt x="277834" y="1186096"/>
                    </a:lnTo>
                    <a:cubicBezTo>
                      <a:pt x="260265" y="1198584"/>
                      <a:pt x="236686" y="1181778"/>
                      <a:pt x="243374" y="1161542"/>
                    </a:cubicBezTo>
                    <a:lnTo>
                      <a:pt x="377910" y="755904"/>
                    </a:lnTo>
                    <a:cubicBezTo>
                      <a:pt x="380915" y="746823"/>
                      <a:pt x="377612" y="736845"/>
                      <a:pt x="369782" y="731351"/>
                    </a:cubicBezTo>
                    <a:lnTo>
                      <a:pt x="17568" y="480738"/>
                    </a:lnTo>
                    <a:cubicBezTo>
                      <a:pt x="0" y="468249"/>
                      <a:pt x="9017" y="441029"/>
                      <a:pt x="30692" y="441029"/>
                    </a:cubicBezTo>
                    <a:lnTo>
                      <a:pt x="466090" y="441029"/>
                    </a:lnTo>
                    <a:cubicBezTo>
                      <a:pt x="475827" y="441029"/>
                      <a:pt x="484420" y="434933"/>
                      <a:pt x="487426" y="425874"/>
                    </a:cubicBezTo>
                    <a:lnTo>
                      <a:pt x="621961" y="20193"/>
                    </a:lnTo>
                    <a:close/>
                    <a:moveTo>
                      <a:pt x="2082461" y="20193"/>
                    </a:moveTo>
                    <a:cubicBezTo>
                      <a:pt x="2089150" y="0"/>
                      <a:pt x="2118360" y="0"/>
                      <a:pt x="2125049" y="20193"/>
                    </a:cubicBezTo>
                    <a:lnTo>
                      <a:pt x="2259584" y="425831"/>
                    </a:lnTo>
                    <a:cubicBezTo>
                      <a:pt x="2262590" y="434891"/>
                      <a:pt x="2271183" y="440987"/>
                      <a:pt x="2280878" y="440987"/>
                    </a:cubicBezTo>
                    <a:lnTo>
                      <a:pt x="2716318" y="440987"/>
                    </a:lnTo>
                    <a:cubicBezTo>
                      <a:pt x="2737993" y="440987"/>
                      <a:pt x="2747052" y="468207"/>
                      <a:pt x="2729442" y="480695"/>
                    </a:cubicBezTo>
                    <a:lnTo>
                      <a:pt x="2377228" y="731393"/>
                    </a:lnTo>
                    <a:cubicBezTo>
                      <a:pt x="2369398" y="736887"/>
                      <a:pt x="2366095" y="746865"/>
                      <a:pt x="2369100" y="755947"/>
                    </a:cubicBezTo>
                    <a:lnTo>
                      <a:pt x="2503636" y="1161542"/>
                    </a:lnTo>
                    <a:cubicBezTo>
                      <a:pt x="2510324" y="1181778"/>
                      <a:pt x="2486702" y="1198584"/>
                      <a:pt x="2469176" y="1186096"/>
                    </a:cubicBezTo>
                    <a:lnTo>
                      <a:pt x="2116921" y="935398"/>
                    </a:lnTo>
                    <a:cubicBezTo>
                      <a:pt x="2109033" y="929810"/>
                      <a:pt x="2098477" y="929810"/>
                      <a:pt x="2090589" y="935398"/>
                    </a:cubicBezTo>
                    <a:lnTo>
                      <a:pt x="1738334" y="1186096"/>
                    </a:lnTo>
                    <a:cubicBezTo>
                      <a:pt x="1720765" y="1198584"/>
                      <a:pt x="1697186" y="1181778"/>
                      <a:pt x="1703874" y="1161542"/>
                    </a:cubicBezTo>
                    <a:lnTo>
                      <a:pt x="1838410" y="755904"/>
                    </a:lnTo>
                    <a:cubicBezTo>
                      <a:pt x="1841415" y="746823"/>
                      <a:pt x="1838112" y="736845"/>
                      <a:pt x="1830282" y="731351"/>
                    </a:cubicBezTo>
                    <a:lnTo>
                      <a:pt x="1478068" y="480738"/>
                    </a:lnTo>
                    <a:cubicBezTo>
                      <a:pt x="1460500" y="468249"/>
                      <a:pt x="1469517" y="441029"/>
                      <a:pt x="1491192" y="441029"/>
                    </a:cubicBezTo>
                    <a:lnTo>
                      <a:pt x="1926590" y="441029"/>
                    </a:lnTo>
                    <a:cubicBezTo>
                      <a:pt x="1936327" y="441029"/>
                      <a:pt x="1944920" y="434933"/>
                      <a:pt x="1947926" y="425874"/>
                    </a:cubicBezTo>
                    <a:lnTo>
                      <a:pt x="2082461" y="20193"/>
                    </a:lnTo>
                    <a:moveTo>
                      <a:pt x="3542961" y="20193"/>
                    </a:moveTo>
                    <a:cubicBezTo>
                      <a:pt x="3549650" y="0"/>
                      <a:pt x="3578860" y="0"/>
                      <a:pt x="3585549" y="20193"/>
                    </a:cubicBezTo>
                    <a:lnTo>
                      <a:pt x="3720084" y="425831"/>
                    </a:lnTo>
                    <a:cubicBezTo>
                      <a:pt x="3723089" y="434891"/>
                      <a:pt x="3731683" y="440987"/>
                      <a:pt x="3741378" y="440987"/>
                    </a:cubicBezTo>
                    <a:lnTo>
                      <a:pt x="4176818" y="440987"/>
                    </a:lnTo>
                    <a:cubicBezTo>
                      <a:pt x="4198493" y="440987"/>
                      <a:pt x="4207552" y="468207"/>
                      <a:pt x="4189942" y="480695"/>
                    </a:cubicBezTo>
                    <a:lnTo>
                      <a:pt x="3837728" y="731393"/>
                    </a:lnTo>
                    <a:cubicBezTo>
                      <a:pt x="3829898" y="736887"/>
                      <a:pt x="3826595" y="746865"/>
                      <a:pt x="3829600" y="755947"/>
                    </a:cubicBezTo>
                    <a:lnTo>
                      <a:pt x="3964136" y="1161542"/>
                    </a:lnTo>
                    <a:cubicBezTo>
                      <a:pt x="3970824" y="1181778"/>
                      <a:pt x="3947202" y="1198584"/>
                      <a:pt x="3929676" y="1186096"/>
                    </a:cubicBezTo>
                    <a:lnTo>
                      <a:pt x="3577421" y="935398"/>
                    </a:lnTo>
                    <a:cubicBezTo>
                      <a:pt x="3569533" y="929810"/>
                      <a:pt x="3558977" y="929810"/>
                      <a:pt x="3551090" y="935398"/>
                    </a:cubicBezTo>
                    <a:lnTo>
                      <a:pt x="3198834" y="1186096"/>
                    </a:lnTo>
                    <a:cubicBezTo>
                      <a:pt x="3181265" y="1198584"/>
                      <a:pt x="3157686" y="1181778"/>
                      <a:pt x="3164374" y="1161542"/>
                    </a:cubicBezTo>
                    <a:lnTo>
                      <a:pt x="3298910" y="755904"/>
                    </a:lnTo>
                    <a:cubicBezTo>
                      <a:pt x="3301915" y="746823"/>
                      <a:pt x="3298612" y="736845"/>
                      <a:pt x="3290782" y="731351"/>
                    </a:cubicBezTo>
                    <a:lnTo>
                      <a:pt x="2938568" y="480738"/>
                    </a:lnTo>
                    <a:cubicBezTo>
                      <a:pt x="2921000" y="468249"/>
                      <a:pt x="2930017" y="441029"/>
                      <a:pt x="2951692" y="441029"/>
                    </a:cubicBezTo>
                    <a:lnTo>
                      <a:pt x="3387090" y="441029"/>
                    </a:lnTo>
                    <a:cubicBezTo>
                      <a:pt x="3396827" y="441029"/>
                      <a:pt x="3405421" y="434933"/>
                      <a:pt x="3408426" y="425874"/>
                    </a:cubicBezTo>
                    <a:lnTo>
                      <a:pt x="3542961" y="20193"/>
                    </a:lnTo>
                    <a:moveTo>
                      <a:pt x="5003461" y="20193"/>
                    </a:moveTo>
                    <a:cubicBezTo>
                      <a:pt x="5010150" y="0"/>
                      <a:pt x="5039360" y="0"/>
                      <a:pt x="5046049" y="20193"/>
                    </a:cubicBezTo>
                    <a:lnTo>
                      <a:pt x="5180584" y="425831"/>
                    </a:lnTo>
                    <a:cubicBezTo>
                      <a:pt x="5183589" y="434891"/>
                      <a:pt x="5192183" y="440987"/>
                      <a:pt x="5201878" y="440987"/>
                    </a:cubicBezTo>
                    <a:lnTo>
                      <a:pt x="5637318" y="440987"/>
                    </a:lnTo>
                    <a:cubicBezTo>
                      <a:pt x="5658993" y="440987"/>
                      <a:pt x="5668052" y="468207"/>
                      <a:pt x="5650442" y="480695"/>
                    </a:cubicBezTo>
                    <a:lnTo>
                      <a:pt x="5298228" y="731393"/>
                    </a:lnTo>
                    <a:cubicBezTo>
                      <a:pt x="5290398" y="736887"/>
                      <a:pt x="5287095" y="746865"/>
                      <a:pt x="5290100" y="755947"/>
                    </a:cubicBezTo>
                    <a:lnTo>
                      <a:pt x="5424636" y="1161542"/>
                    </a:lnTo>
                    <a:cubicBezTo>
                      <a:pt x="5431324" y="1181778"/>
                      <a:pt x="5407702" y="1198584"/>
                      <a:pt x="5390176" y="1186096"/>
                    </a:cubicBezTo>
                    <a:lnTo>
                      <a:pt x="5037921" y="935398"/>
                    </a:lnTo>
                    <a:cubicBezTo>
                      <a:pt x="5030033" y="929810"/>
                      <a:pt x="5019477" y="929810"/>
                      <a:pt x="5011590" y="935398"/>
                    </a:cubicBezTo>
                    <a:lnTo>
                      <a:pt x="4659334" y="1186096"/>
                    </a:lnTo>
                    <a:cubicBezTo>
                      <a:pt x="4641765" y="1198584"/>
                      <a:pt x="4618186" y="1181778"/>
                      <a:pt x="4624874" y="1161542"/>
                    </a:cubicBezTo>
                    <a:lnTo>
                      <a:pt x="4759410" y="755904"/>
                    </a:lnTo>
                    <a:cubicBezTo>
                      <a:pt x="4762415" y="746823"/>
                      <a:pt x="4759112" y="736845"/>
                      <a:pt x="4751282" y="731351"/>
                    </a:cubicBezTo>
                    <a:lnTo>
                      <a:pt x="4399068" y="480738"/>
                    </a:lnTo>
                    <a:cubicBezTo>
                      <a:pt x="4381500" y="468249"/>
                      <a:pt x="4390517" y="441029"/>
                      <a:pt x="4412192" y="441029"/>
                    </a:cubicBezTo>
                    <a:lnTo>
                      <a:pt x="4847590" y="441029"/>
                    </a:lnTo>
                    <a:cubicBezTo>
                      <a:pt x="4857327" y="441029"/>
                      <a:pt x="4865921" y="434933"/>
                      <a:pt x="4868926" y="425874"/>
                    </a:cubicBezTo>
                    <a:lnTo>
                      <a:pt x="5003461" y="20193"/>
                    </a:lnTo>
                  </a:path>
                </a:pathLst>
              </a:custGeom>
              <a:solidFill>
                <a:srgbClr val="FA643F"/>
              </a:solidFill>
            </p:spPr>
          </p:sp>
          <p:sp>
            <p:nvSpPr>
              <p:cNvPr id="35" name="Freeform 35"/>
              <p:cNvSpPr/>
              <p:nvPr/>
            </p:nvSpPr>
            <p:spPr>
              <a:xfrm>
                <a:off x="5833745" y="-5038"/>
                <a:ext cx="1286552" cy="1198584"/>
              </a:xfrm>
              <a:custGeom>
                <a:avLst/>
                <a:gdLst/>
                <a:ahLst/>
                <a:cxnLst/>
                <a:rect l="l" t="t" r="r" b="b"/>
                <a:pathLst>
                  <a:path w="1286552" h="1198584">
                    <a:moveTo>
                      <a:pt x="621961" y="20193"/>
                    </a:moveTo>
                    <a:cubicBezTo>
                      <a:pt x="628650" y="0"/>
                      <a:pt x="657860" y="0"/>
                      <a:pt x="664549" y="20193"/>
                    </a:cubicBezTo>
                    <a:lnTo>
                      <a:pt x="799084" y="425831"/>
                    </a:lnTo>
                    <a:cubicBezTo>
                      <a:pt x="802089" y="434891"/>
                      <a:pt x="810684" y="440987"/>
                      <a:pt x="820378" y="440987"/>
                    </a:cubicBezTo>
                    <a:lnTo>
                      <a:pt x="1255818" y="440987"/>
                    </a:lnTo>
                    <a:cubicBezTo>
                      <a:pt x="1277493" y="440987"/>
                      <a:pt x="1286552" y="468207"/>
                      <a:pt x="1268942" y="480695"/>
                    </a:cubicBezTo>
                    <a:lnTo>
                      <a:pt x="916728" y="731393"/>
                    </a:lnTo>
                    <a:cubicBezTo>
                      <a:pt x="908898" y="736887"/>
                      <a:pt x="905595" y="746865"/>
                      <a:pt x="908600" y="755947"/>
                    </a:cubicBezTo>
                    <a:lnTo>
                      <a:pt x="1043136" y="1161542"/>
                    </a:lnTo>
                    <a:cubicBezTo>
                      <a:pt x="1049824" y="1181778"/>
                      <a:pt x="1026202" y="1198584"/>
                      <a:pt x="1008676" y="1186096"/>
                    </a:cubicBezTo>
                    <a:lnTo>
                      <a:pt x="656421" y="935398"/>
                    </a:lnTo>
                    <a:cubicBezTo>
                      <a:pt x="648533" y="929810"/>
                      <a:pt x="637977" y="929810"/>
                      <a:pt x="630090" y="935398"/>
                    </a:cubicBezTo>
                    <a:lnTo>
                      <a:pt x="277834" y="1186096"/>
                    </a:lnTo>
                    <a:cubicBezTo>
                      <a:pt x="260265" y="1198584"/>
                      <a:pt x="236686" y="1181778"/>
                      <a:pt x="243374" y="1161542"/>
                    </a:cubicBezTo>
                    <a:lnTo>
                      <a:pt x="377910" y="755904"/>
                    </a:lnTo>
                    <a:cubicBezTo>
                      <a:pt x="380915" y="746823"/>
                      <a:pt x="377612" y="736845"/>
                      <a:pt x="369782" y="731351"/>
                    </a:cubicBezTo>
                    <a:lnTo>
                      <a:pt x="17568" y="480738"/>
                    </a:lnTo>
                    <a:cubicBezTo>
                      <a:pt x="0" y="468249"/>
                      <a:pt x="9017" y="441029"/>
                      <a:pt x="30692" y="441029"/>
                    </a:cubicBezTo>
                    <a:lnTo>
                      <a:pt x="466090" y="441029"/>
                    </a:lnTo>
                    <a:cubicBezTo>
                      <a:pt x="475827" y="441029"/>
                      <a:pt x="484421" y="434933"/>
                      <a:pt x="487426" y="425874"/>
                    </a:cubicBezTo>
                    <a:lnTo>
                      <a:pt x="621961" y="20193"/>
                    </a:lnTo>
                  </a:path>
                </a:pathLst>
              </a:custGeom>
              <a:solidFill>
                <a:srgbClr val="0D0D0D"/>
              </a:solidFill>
            </p:spPr>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86673"/>
            <a:ext cx="11272936" cy="7706589"/>
          </a:xfrm>
          <a:prstGeom prst="rect">
            <a:avLst/>
          </a:prstGeom>
        </p:spPr>
      </p:pic>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A643F"/>
            </a:solidFill>
            <a:ln w="19050">
              <a:solidFill>
                <a:srgbClr val="0D0D0D"/>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2848" y="188440"/>
            <a:ext cx="697483" cy="17437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863063" y="1169524"/>
            <a:ext cx="6768860" cy="5808912"/>
          </a:xfrm>
          <a:prstGeom prst="rect">
            <a:avLst/>
          </a:prstGeom>
        </p:spPr>
      </p:pic>
      <p:grpSp>
        <p:nvGrpSpPr>
          <p:cNvPr id="8" name="Group 8"/>
          <p:cNvGrpSpPr/>
          <p:nvPr/>
        </p:nvGrpSpPr>
        <p:grpSpPr>
          <a:xfrm>
            <a:off x="1028700" y="9258300"/>
            <a:ext cx="2806931" cy="442151"/>
            <a:chOff x="0" y="0"/>
            <a:chExt cx="739274" cy="116451"/>
          </a:xfrm>
        </p:grpSpPr>
        <p:sp>
          <p:nvSpPr>
            <p:cNvPr id="9" name="Freeform 9"/>
            <p:cNvSpPr/>
            <p:nvPr/>
          </p:nvSpPr>
          <p:spPr>
            <a:xfrm>
              <a:off x="0" y="0"/>
              <a:ext cx="739274" cy="116451"/>
            </a:xfrm>
            <a:custGeom>
              <a:avLst/>
              <a:gdLst/>
              <a:ahLst/>
              <a:cxnLst/>
              <a:rect l="l" t="t" r="r" b="b"/>
              <a:pathLst>
                <a:path w="739274" h="116451">
                  <a:moveTo>
                    <a:pt x="0" y="0"/>
                  </a:moveTo>
                  <a:lnTo>
                    <a:pt x="739274" y="0"/>
                  </a:lnTo>
                  <a:lnTo>
                    <a:pt x="739274" y="116451"/>
                  </a:lnTo>
                  <a:lnTo>
                    <a:pt x="0" y="116451"/>
                  </a:lnTo>
                  <a:close/>
                </a:path>
              </a:pathLst>
            </a:custGeom>
            <a:solidFill>
              <a:srgbClr val="FA643F"/>
            </a:solidFill>
            <a:ln w="19050">
              <a:solidFill>
                <a:srgbClr val="0D0D0D"/>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100"/>
                </a:lnSpc>
              </a:pPr>
              <a:r>
                <a:rPr lang="en-US" sz="1500">
                  <a:solidFill>
                    <a:srgbClr val="0D0D0D"/>
                  </a:solidFill>
                  <a:latin typeface="Titillium Web Bold"/>
                </a:rPr>
                <a:t>Volver a Contenidos</a:t>
              </a:r>
            </a:p>
          </p:txBody>
        </p:sp>
      </p:gr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863063" y="7382544"/>
            <a:ext cx="6768860" cy="5808912"/>
          </a:xfrm>
          <a:prstGeom prst="rect">
            <a:avLst/>
          </a:prstGeom>
        </p:spPr>
      </p:pic>
      <p:pic>
        <p:nvPicPr>
          <p:cNvPr id="12" name="Picture 12"/>
          <p:cNvPicPr>
            <a:picLocks noChangeAspect="1"/>
          </p:cNvPicPr>
          <p:nvPr/>
        </p:nvPicPr>
        <p:blipFill>
          <a:blip r:embed="rId8"/>
          <a:srcRect/>
          <a:stretch>
            <a:fillRect/>
          </a:stretch>
        </p:blipFill>
        <p:spPr>
          <a:xfrm>
            <a:off x="13409614" y="8389123"/>
            <a:ext cx="3675758" cy="1738355"/>
          </a:xfrm>
          <a:prstGeom prst="rect">
            <a:avLst/>
          </a:prstGeom>
        </p:spPr>
      </p:pic>
      <p:sp>
        <p:nvSpPr>
          <p:cNvPr id="13" name="TextBox 13"/>
          <p:cNvSpPr txBox="1"/>
          <p:nvPr/>
        </p:nvSpPr>
        <p:spPr>
          <a:xfrm>
            <a:off x="2547221" y="2721430"/>
            <a:ext cx="7851192" cy="876300"/>
          </a:xfrm>
          <a:prstGeom prst="rect">
            <a:avLst/>
          </a:prstGeom>
        </p:spPr>
        <p:txBody>
          <a:bodyPr lIns="0" tIns="0" rIns="0" bIns="0" rtlCol="0" anchor="t">
            <a:spAutoFit/>
          </a:bodyPr>
          <a:lstStyle/>
          <a:p>
            <a:pPr marL="0" lvl="0" indent="0" algn="ctr">
              <a:lnSpc>
                <a:spcPts val="6960"/>
              </a:lnSpc>
              <a:spcBef>
                <a:spcPct val="0"/>
              </a:spcBef>
            </a:pPr>
            <a:r>
              <a:rPr lang="en-US" sz="5800">
                <a:solidFill>
                  <a:srgbClr val="0D0D0D"/>
                </a:solidFill>
                <a:latin typeface="Titillium Web Bold"/>
              </a:rPr>
              <a:t>Equilibrado de símbolos</a:t>
            </a:r>
          </a:p>
        </p:txBody>
      </p:sp>
      <p:sp>
        <p:nvSpPr>
          <p:cNvPr id="14" name="TextBox 14"/>
          <p:cNvSpPr txBox="1"/>
          <p:nvPr/>
        </p:nvSpPr>
        <p:spPr>
          <a:xfrm>
            <a:off x="1940491" y="4026355"/>
            <a:ext cx="8670258" cy="3521074"/>
          </a:xfrm>
          <a:prstGeom prst="rect">
            <a:avLst/>
          </a:prstGeom>
        </p:spPr>
        <p:txBody>
          <a:bodyPr lIns="0" tIns="0" rIns="0" bIns="0" rtlCol="0" anchor="t">
            <a:spAutoFit/>
          </a:bodyPr>
          <a:lstStyle/>
          <a:p>
            <a:pPr algn="just">
              <a:lnSpc>
                <a:spcPts val="2800"/>
              </a:lnSpc>
            </a:pPr>
            <a:r>
              <a:rPr lang="en-US" sz="2000">
                <a:solidFill>
                  <a:srgbClr val="0D0D0D"/>
                </a:solidFill>
                <a:latin typeface="Titillium Web Regular"/>
              </a:rPr>
              <a:t>En cada compilador se utilizan las pilas para comprobar si se han producido errores, para que cada paréntesis, llave o corchete de apertura tenga su correspondiente cierre. Es decir, que si un programa presenta más símbolos de apertura que de clausura, el programa tendría errores y no seria válido. También tenemos que tener en cuenta el orden en el que estén dichos símbolos, porque puede que aunque tenga los mismos símbolos de apertura que de clausura, tenga errores, ya que dichos símbolos no estén colocados correctamente. </a:t>
            </a:r>
          </a:p>
          <a:p>
            <a:pPr algn="just">
              <a:lnSpc>
                <a:spcPts val="2800"/>
              </a:lnSpc>
            </a:pPr>
            <a:r>
              <a:rPr lang="en-US" sz="2000">
                <a:solidFill>
                  <a:srgbClr val="0D0D0D"/>
                </a:solidFill>
                <a:latin typeface="Titillium Web Regular"/>
              </a:rPr>
              <a:t>Por ejemplo, si nos encontramos en este caso: ([{])} el programa daría un error, ya que la segunda llave no esta colocado en su lugar y trastocaría toda la estructura interna del programa. </a:t>
            </a:r>
          </a:p>
        </p:txBody>
      </p:sp>
      <p:sp>
        <p:nvSpPr>
          <p:cNvPr id="15" name="TextBox 15"/>
          <p:cNvSpPr txBox="1"/>
          <p:nvPr/>
        </p:nvSpPr>
        <p:spPr>
          <a:xfrm>
            <a:off x="12721522" y="2179140"/>
            <a:ext cx="5051943" cy="3126104"/>
          </a:xfrm>
          <a:prstGeom prst="rect">
            <a:avLst/>
          </a:prstGeom>
        </p:spPr>
        <p:txBody>
          <a:bodyPr lIns="0" tIns="0" rIns="0" bIns="0" rtlCol="0" anchor="t">
            <a:spAutoFit/>
          </a:bodyPr>
          <a:lstStyle/>
          <a:p>
            <a:pPr algn="just">
              <a:lnSpc>
                <a:spcPts val="2520"/>
              </a:lnSpc>
            </a:pPr>
            <a:r>
              <a:rPr lang="en-US" sz="1800">
                <a:solidFill>
                  <a:srgbClr val="0D0D0D"/>
                </a:solidFill>
                <a:latin typeface="Open Sans Extra Bold"/>
              </a:rPr>
              <a:t>Creamos un pila vacía de caracteres y se abre el fichero en el que se encuentra el programa. Se leen uno a uno los caracteres, pero solo nos quedamos con aquellos que sean paréntesis, corchetes o llaves. Cuando nos encontremos con un carácter de apertura lo metemos en la pila y seguimos leyendo caracteres hasta que lleguemos al siguiente. Mientras sea un carácter de apertura, se mete en la pila.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a:solidFill>
                <a:srgbClr val="0D0D0D"/>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62848" y="188440"/>
            <a:ext cx="697483" cy="17437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204176" y="6270907"/>
            <a:ext cx="6816661" cy="5230238"/>
          </a:xfrm>
          <a:prstGeom prst="rect">
            <a:avLst/>
          </a:prstGeom>
        </p:spPr>
      </p:pic>
      <p:grpSp>
        <p:nvGrpSpPr>
          <p:cNvPr id="8" name="Group 8"/>
          <p:cNvGrpSpPr/>
          <p:nvPr/>
        </p:nvGrpSpPr>
        <p:grpSpPr>
          <a:xfrm>
            <a:off x="364834" y="1201360"/>
            <a:ext cx="8422826" cy="6462604"/>
            <a:chOff x="0" y="0"/>
            <a:chExt cx="11230434" cy="8616806"/>
          </a:xfrm>
        </p:grpSpPr>
        <p:grpSp>
          <p:nvGrpSpPr>
            <p:cNvPr id="9" name="Group 9"/>
            <p:cNvGrpSpPr/>
            <p:nvPr/>
          </p:nvGrpSpPr>
          <p:grpSpPr>
            <a:xfrm>
              <a:off x="729008" y="1937882"/>
              <a:ext cx="9535629" cy="6230293"/>
              <a:chOff x="0" y="0"/>
              <a:chExt cx="1883581" cy="1230675"/>
            </a:xfrm>
          </p:grpSpPr>
          <p:sp>
            <p:nvSpPr>
              <p:cNvPr id="10" name="Freeform 10"/>
              <p:cNvSpPr/>
              <p:nvPr/>
            </p:nvSpPr>
            <p:spPr>
              <a:xfrm>
                <a:off x="0" y="0"/>
                <a:ext cx="1883581" cy="1230675"/>
              </a:xfrm>
              <a:custGeom>
                <a:avLst/>
                <a:gdLst/>
                <a:ahLst/>
                <a:cxnLst/>
                <a:rect l="l" t="t" r="r" b="b"/>
                <a:pathLst>
                  <a:path w="1883581" h="1230675">
                    <a:moveTo>
                      <a:pt x="0" y="0"/>
                    </a:moveTo>
                    <a:lnTo>
                      <a:pt x="1883581" y="0"/>
                    </a:lnTo>
                    <a:lnTo>
                      <a:pt x="1883581" y="1230675"/>
                    </a:lnTo>
                    <a:lnTo>
                      <a:pt x="0" y="1230675"/>
                    </a:lnTo>
                    <a:close/>
                  </a:path>
                </a:pathLst>
              </a:custGeom>
              <a:solidFill>
                <a:srgbClr val="F2F2F2"/>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11230434" cy="8616806"/>
            </a:xfrm>
            <a:prstGeom prst="rect">
              <a:avLst/>
            </a:prstGeom>
          </p:spPr>
        </p:pic>
      </p:grpSp>
      <p:grpSp>
        <p:nvGrpSpPr>
          <p:cNvPr id="13" name="Group 13"/>
          <p:cNvGrpSpPr/>
          <p:nvPr/>
        </p:nvGrpSpPr>
        <p:grpSpPr>
          <a:xfrm>
            <a:off x="11343345" y="551251"/>
            <a:ext cx="6272120" cy="7112714"/>
            <a:chOff x="0" y="0"/>
            <a:chExt cx="8362827" cy="9483618"/>
          </a:xfrm>
        </p:grpSpPr>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8362827" cy="9483618"/>
            </a:xfrm>
            <a:prstGeom prst="rect">
              <a:avLst/>
            </a:prstGeom>
          </p:spPr>
        </p:pic>
        <p:grpSp>
          <p:nvGrpSpPr>
            <p:cNvPr id="15" name="Group 15"/>
            <p:cNvGrpSpPr/>
            <p:nvPr/>
          </p:nvGrpSpPr>
          <p:grpSpPr>
            <a:xfrm>
              <a:off x="159911" y="1281874"/>
              <a:ext cx="8054687" cy="7405182"/>
              <a:chOff x="0" y="0"/>
              <a:chExt cx="1487978" cy="1367992"/>
            </a:xfrm>
          </p:grpSpPr>
          <p:sp>
            <p:nvSpPr>
              <p:cNvPr id="16" name="Freeform 16"/>
              <p:cNvSpPr/>
              <p:nvPr/>
            </p:nvSpPr>
            <p:spPr>
              <a:xfrm>
                <a:off x="0" y="0"/>
                <a:ext cx="1487978" cy="1367992"/>
              </a:xfrm>
              <a:custGeom>
                <a:avLst/>
                <a:gdLst/>
                <a:ahLst/>
                <a:cxnLst/>
                <a:rect l="l" t="t" r="r" b="b"/>
                <a:pathLst>
                  <a:path w="1487978" h="1367992">
                    <a:moveTo>
                      <a:pt x="0" y="0"/>
                    </a:moveTo>
                    <a:lnTo>
                      <a:pt x="1487978" y="0"/>
                    </a:lnTo>
                    <a:lnTo>
                      <a:pt x="1487978" y="1367992"/>
                    </a:lnTo>
                    <a:lnTo>
                      <a:pt x="0" y="1367992"/>
                    </a:lnTo>
                    <a:close/>
                  </a:path>
                </a:pathLst>
              </a:custGeom>
              <a:solidFill>
                <a:srgbClr val="FF80B4"/>
              </a:solidFill>
            </p:spPr>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099"/>
                  </a:lnSpc>
                </a:pPr>
                <a:endParaRPr/>
              </a:p>
            </p:txBody>
          </p:sp>
        </p:grpSp>
      </p:grpSp>
      <p:pic>
        <p:nvPicPr>
          <p:cNvPr id="18" name="Picture 1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5665602" y="7031974"/>
            <a:ext cx="810688" cy="1046158"/>
          </a:xfrm>
          <a:prstGeom prst="rect">
            <a:avLst/>
          </a:prstGeom>
        </p:spPr>
      </p:pic>
      <p:pic>
        <p:nvPicPr>
          <p:cNvPr id="19" name="Picture 1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069567" y="7555053"/>
            <a:ext cx="3189733" cy="1548470"/>
          </a:xfrm>
          <a:prstGeom prst="rect">
            <a:avLst/>
          </a:prstGeom>
        </p:spPr>
      </p:pic>
      <p:pic>
        <p:nvPicPr>
          <p:cNvPr id="20" name="Picture 20"/>
          <p:cNvPicPr>
            <a:picLocks noChangeAspect="1"/>
          </p:cNvPicPr>
          <p:nvPr/>
        </p:nvPicPr>
        <p:blipFill>
          <a:blip r:embed="rId15"/>
          <a:srcRect/>
          <a:stretch>
            <a:fillRect/>
          </a:stretch>
        </p:blipFill>
        <p:spPr>
          <a:xfrm>
            <a:off x="2673579" y="5467132"/>
            <a:ext cx="2530597" cy="1607551"/>
          </a:xfrm>
          <a:prstGeom prst="rect">
            <a:avLst/>
          </a:prstGeom>
        </p:spPr>
      </p:pic>
      <p:sp>
        <p:nvSpPr>
          <p:cNvPr id="21" name="TextBox 21"/>
          <p:cNvSpPr txBox="1"/>
          <p:nvPr/>
        </p:nvSpPr>
        <p:spPr>
          <a:xfrm>
            <a:off x="1260331" y="3200425"/>
            <a:ext cx="5884251" cy="2266706"/>
          </a:xfrm>
          <a:prstGeom prst="rect">
            <a:avLst/>
          </a:prstGeom>
        </p:spPr>
        <p:txBody>
          <a:bodyPr lIns="0" tIns="0" rIns="0" bIns="0" rtlCol="0" anchor="t">
            <a:spAutoFit/>
          </a:bodyPr>
          <a:lstStyle/>
          <a:p>
            <a:pPr marL="0" lvl="0" indent="0" algn="just">
              <a:lnSpc>
                <a:spcPts val="2597"/>
              </a:lnSpc>
            </a:pPr>
            <a:r>
              <a:rPr lang="en-US" sz="1855">
                <a:solidFill>
                  <a:srgbClr val="0D0D0D"/>
                </a:solidFill>
                <a:latin typeface="Titillium Web Bold"/>
              </a:rPr>
              <a:t>Cuando nos encontremos con un carácter de clausura, lo que tenemos que hacer es mirar a la cima de la pila. Si lo que nos encontramos es el símbolo de apertura correspondiente al símbolo que estamos mirando, lo sacamos de la pila, en caso contrario, se mete en la pila. Y así sucesivamente hasta que hayamos leído todo el fichero.</a:t>
            </a:r>
          </a:p>
        </p:txBody>
      </p:sp>
      <p:sp>
        <p:nvSpPr>
          <p:cNvPr id="22" name="TextBox 22"/>
          <p:cNvSpPr txBox="1"/>
          <p:nvPr/>
        </p:nvSpPr>
        <p:spPr>
          <a:xfrm>
            <a:off x="11541863" y="1731549"/>
            <a:ext cx="5875085" cy="5185410"/>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0D0D0D"/>
                </a:solidFill>
                <a:latin typeface="Titillium Web Regular"/>
              </a:rPr>
              <a:t>Una vez finalizada la lectura del fichero sabremos si están bien anidados, y por lo tanto si el programa es aparentemente correcto si y solo si la pila esta vacía, ya que cada símbolo que hemos abierto, lo habremos cerrado correctamente. Pero este programa tiene una pega, ya que si el fichero que estamos leyendo con el contenido del programa tiene comentarios en los que escribe símbolos no anidados o erróneamente colocados, no afectaría al programa que queremos revisar ya que es un comentario, pero si que afectaría al nuestro, ya que la pila no quedaría vacía. Es decir, que un trozo de código bien hecho puede interpretarse como un trozo con errores. Algún ejemplo: </a:t>
            </a:r>
          </a:p>
        </p:txBody>
      </p:sp>
      <p:grpSp>
        <p:nvGrpSpPr>
          <p:cNvPr id="23" name="Group 23"/>
          <p:cNvGrpSpPr/>
          <p:nvPr/>
        </p:nvGrpSpPr>
        <p:grpSpPr>
          <a:xfrm>
            <a:off x="6205870" y="8078132"/>
            <a:ext cx="5876261" cy="2679623"/>
            <a:chOff x="0" y="0"/>
            <a:chExt cx="7835015" cy="3572831"/>
          </a:xfrm>
        </p:grpSpPr>
        <p:sp>
          <p:nvSpPr>
            <p:cNvPr id="24" name="TextBox 24"/>
            <p:cNvSpPr txBox="1"/>
            <p:nvPr/>
          </p:nvSpPr>
          <p:spPr>
            <a:xfrm>
              <a:off x="0" y="-47625"/>
              <a:ext cx="7835015" cy="3007571"/>
            </a:xfrm>
            <a:prstGeom prst="rect">
              <a:avLst/>
            </a:prstGeom>
          </p:spPr>
          <p:txBody>
            <a:bodyPr lIns="0" tIns="0" rIns="0" bIns="0" rtlCol="0" anchor="t">
              <a:spAutoFit/>
            </a:bodyPr>
            <a:lstStyle/>
            <a:p>
              <a:pPr>
                <a:lnSpc>
                  <a:spcPts val="3640"/>
                </a:lnSpc>
              </a:pPr>
              <a:r>
                <a:rPr lang="en-US" sz="2600">
                  <a:solidFill>
                    <a:srgbClr val="0D0D0D"/>
                  </a:solidFill>
                  <a:latin typeface="Titillium Web Regular Bold"/>
                </a:rPr>
                <a:t>/*Con un comentario así ( [ ) ] el programa nos daría un error*/ </a:t>
              </a:r>
            </a:p>
            <a:p>
              <a:pPr>
                <a:lnSpc>
                  <a:spcPts val="3640"/>
                </a:lnSpc>
              </a:pPr>
              <a:r>
                <a:rPr lang="en-US" sz="2600">
                  <a:solidFill>
                    <a:srgbClr val="0D0D0D"/>
                  </a:solidFill>
                  <a:latin typeface="Titillium Web Regular Bold"/>
                </a:rPr>
                <a:t>Printf (“con una expresión así también nos daría un error %c:”, ‘}’)</a:t>
              </a:r>
            </a:p>
            <a:p>
              <a:pPr>
                <a:lnSpc>
                  <a:spcPts val="3640"/>
                </a:lnSpc>
              </a:pPr>
              <a:endParaRPr lang="en-US" sz="2600">
                <a:solidFill>
                  <a:srgbClr val="0D0D0D"/>
                </a:solidFill>
                <a:latin typeface="Titillium Web Regular Bold"/>
              </a:endParaRPr>
            </a:p>
          </p:txBody>
        </p:sp>
        <p:sp>
          <p:nvSpPr>
            <p:cNvPr id="25" name="TextBox 25"/>
            <p:cNvSpPr txBox="1"/>
            <p:nvPr/>
          </p:nvSpPr>
          <p:spPr>
            <a:xfrm>
              <a:off x="0" y="3153731"/>
              <a:ext cx="7835015" cy="419100"/>
            </a:xfrm>
            <a:prstGeom prst="rect">
              <a:avLst/>
            </a:prstGeom>
          </p:spPr>
          <p:txBody>
            <a:bodyPr lIns="0" tIns="0" rIns="0" bIns="0" rtlCol="0" anchor="t">
              <a:spAutoFit/>
            </a:bodyPr>
            <a:lstStyle/>
            <a:p>
              <a:pPr marL="0" lvl="0" indent="0">
                <a:lnSpc>
                  <a:spcPts val="252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F2F2F2"/>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8843"/>
          <a:stretch>
            <a:fillRect/>
          </a:stretch>
        </p:blipFill>
        <p:spPr>
          <a:xfrm>
            <a:off x="5521481" y="29014"/>
            <a:ext cx="12766519" cy="1424342"/>
          </a:xfrm>
          <a:prstGeom prst="rect">
            <a:avLst/>
          </a:prstGeom>
        </p:spPr>
      </p:pic>
      <p:grpSp>
        <p:nvGrpSpPr>
          <p:cNvPr id="4" name="Group 4"/>
          <p:cNvGrpSpPr/>
          <p:nvPr/>
        </p:nvGrpSpPr>
        <p:grpSpPr>
          <a:xfrm>
            <a:off x="839099" y="3151479"/>
            <a:ext cx="3757734" cy="5808314"/>
            <a:chOff x="0" y="0"/>
            <a:chExt cx="989691" cy="1529762"/>
          </a:xfrm>
        </p:grpSpPr>
        <p:sp>
          <p:nvSpPr>
            <p:cNvPr id="5" name="Freeform 5"/>
            <p:cNvSpPr/>
            <p:nvPr/>
          </p:nvSpPr>
          <p:spPr>
            <a:xfrm>
              <a:off x="0" y="0"/>
              <a:ext cx="989691" cy="1529762"/>
            </a:xfrm>
            <a:custGeom>
              <a:avLst/>
              <a:gdLst/>
              <a:ahLst/>
              <a:cxnLst/>
              <a:rect l="l" t="t" r="r" b="b"/>
              <a:pathLst>
                <a:path w="989691" h="1529762">
                  <a:moveTo>
                    <a:pt x="0" y="0"/>
                  </a:moveTo>
                  <a:lnTo>
                    <a:pt x="989691" y="0"/>
                  </a:lnTo>
                  <a:lnTo>
                    <a:pt x="989691" y="1529762"/>
                  </a:lnTo>
                  <a:lnTo>
                    <a:pt x="0" y="1529762"/>
                  </a:lnTo>
                  <a:close/>
                </a:path>
              </a:pathLst>
            </a:custGeom>
            <a:solidFill>
              <a:srgbClr val="F2F2F2"/>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9099" y="2018271"/>
            <a:ext cx="4083032" cy="7267533"/>
          </a:xfrm>
          <a:prstGeom prst="rect">
            <a:avLst/>
          </a:prstGeom>
        </p:spPr>
      </p:pic>
      <p:grpSp>
        <p:nvGrpSpPr>
          <p:cNvPr id="8" name="Group 8"/>
          <p:cNvGrpSpPr/>
          <p:nvPr/>
        </p:nvGrpSpPr>
        <p:grpSpPr>
          <a:xfrm>
            <a:off x="1339391" y="2530354"/>
            <a:ext cx="3882414" cy="6304102"/>
            <a:chOff x="-36068" y="0"/>
            <a:chExt cx="1412788" cy="2294027"/>
          </a:xfrm>
        </p:grpSpPr>
        <p:sp>
          <p:nvSpPr>
            <p:cNvPr id="9" name="Freeform 9"/>
            <p:cNvSpPr/>
            <p:nvPr/>
          </p:nvSpPr>
          <p:spPr>
            <a:xfrm>
              <a:off x="0" y="0"/>
              <a:ext cx="1340653" cy="2294027"/>
            </a:xfrm>
            <a:custGeom>
              <a:avLst/>
              <a:gdLst/>
              <a:ahLst/>
              <a:cxnLst/>
              <a:rect l="l" t="t" r="r" b="b"/>
              <a:pathLst>
                <a:path w="1340653" h="2294027">
                  <a:moveTo>
                    <a:pt x="0" y="0"/>
                  </a:moveTo>
                  <a:lnTo>
                    <a:pt x="1340653" y="0"/>
                  </a:lnTo>
                  <a:lnTo>
                    <a:pt x="1340653" y="2294027"/>
                  </a:lnTo>
                  <a:lnTo>
                    <a:pt x="0" y="2294027"/>
                  </a:lnTo>
                  <a:close/>
                </a:path>
              </a:pathLst>
            </a:custGeom>
            <a:solidFill>
              <a:srgbClr val="FFB3D2"/>
            </a:solidFill>
            <a:ln w="19050">
              <a:solidFill>
                <a:srgbClr val="0D0D0D"/>
              </a:solidFill>
            </a:ln>
          </p:spPr>
        </p:sp>
        <p:sp>
          <p:nvSpPr>
            <p:cNvPr id="10" name="TextBox 10"/>
            <p:cNvSpPr txBox="1"/>
            <p:nvPr/>
          </p:nvSpPr>
          <p:spPr>
            <a:xfrm>
              <a:off x="-36068" y="589784"/>
              <a:ext cx="1412788" cy="841375"/>
            </a:xfrm>
            <a:prstGeom prst="rect">
              <a:avLst/>
            </a:prstGeom>
          </p:spPr>
          <p:txBody>
            <a:bodyPr lIns="254000" tIns="254000" rIns="254000" bIns="254000" rtlCol="0" anchor="ctr"/>
            <a:lstStyle/>
            <a:p>
              <a:pPr algn="just">
                <a:lnSpc>
                  <a:spcPts val="2239"/>
                </a:lnSpc>
              </a:pPr>
              <a:endParaRPr dirty="0"/>
            </a:p>
            <a:p>
              <a:pPr algn="just">
                <a:lnSpc>
                  <a:spcPts val="2239"/>
                </a:lnSpc>
              </a:pPr>
              <a:r>
                <a:rPr lang="en-US" sz="1599" dirty="0">
                  <a:solidFill>
                    <a:srgbClr val="0D0D0D"/>
                  </a:solidFill>
                  <a:latin typeface="Titillium Web Regular Bold"/>
                </a:rPr>
                <a:t>El </a:t>
              </a:r>
              <a:r>
                <a:rPr lang="en-US" sz="1599" dirty="0" err="1">
                  <a:solidFill>
                    <a:srgbClr val="0D0D0D"/>
                  </a:solidFill>
                  <a:latin typeface="Titillium Web Regular Bold"/>
                </a:rPr>
                <a:t>método</a:t>
              </a:r>
              <a:r>
                <a:rPr lang="en-US" sz="1599" dirty="0">
                  <a:solidFill>
                    <a:srgbClr val="0D0D0D"/>
                  </a:solidFill>
                  <a:latin typeface="Titillium Web Regular Bold"/>
                </a:rPr>
                <a:t> Quick Sort es </a:t>
              </a:r>
              <a:r>
                <a:rPr lang="en-US" sz="1599" dirty="0" err="1">
                  <a:solidFill>
                    <a:srgbClr val="0D0D0D"/>
                  </a:solidFill>
                  <a:latin typeface="Titillium Web Regular Bold"/>
                </a:rPr>
                <a:t>actualmente</a:t>
              </a:r>
              <a:r>
                <a:rPr lang="en-US" sz="1599" dirty="0">
                  <a:solidFill>
                    <a:srgbClr val="0D0D0D"/>
                  </a:solidFill>
                  <a:latin typeface="Titillium Web Regular Bold"/>
                </a:rPr>
                <a:t> </a:t>
              </a:r>
              <a:r>
                <a:rPr lang="en-US" sz="1599" dirty="0" err="1">
                  <a:solidFill>
                    <a:srgbClr val="0D0D0D"/>
                  </a:solidFill>
                  <a:latin typeface="Titillium Web Regular Bold"/>
                </a:rPr>
                <a:t>el</a:t>
              </a:r>
              <a:r>
                <a:rPr lang="en-US" sz="1599" dirty="0">
                  <a:solidFill>
                    <a:srgbClr val="0D0D0D"/>
                  </a:solidFill>
                  <a:latin typeface="Titillium Web Regular Bold"/>
                </a:rPr>
                <a:t> mas </a:t>
              </a:r>
              <a:r>
                <a:rPr lang="en-US" sz="1599" dirty="0" err="1">
                  <a:solidFill>
                    <a:srgbClr val="0D0D0D"/>
                  </a:solidFill>
                  <a:latin typeface="Titillium Web Regular Bold"/>
                </a:rPr>
                <a:t>eficiente</a:t>
              </a:r>
              <a:r>
                <a:rPr lang="en-US" sz="1599" dirty="0">
                  <a:solidFill>
                    <a:srgbClr val="0D0D0D"/>
                  </a:solidFill>
                  <a:latin typeface="Titillium Web Regular Bold"/>
                </a:rPr>
                <a:t> y </a:t>
              </a:r>
              <a:r>
                <a:rPr lang="en-US" sz="1599" dirty="0" err="1">
                  <a:solidFill>
                    <a:srgbClr val="0D0D0D"/>
                  </a:solidFill>
                  <a:latin typeface="Titillium Web Regular Bold"/>
                </a:rPr>
                <a:t>veloz</a:t>
              </a:r>
              <a:r>
                <a:rPr lang="en-US" sz="1599" dirty="0">
                  <a:solidFill>
                    <a:srgbClr val="0D0D0D"/>
                  </a:solidFill>
                  <a:latin typeface="Titillium Web Regular Bold"/>
                </a:rPr>
                <a:t> de </a:t>
              </a:r>
              <a:r>
                <a:rPr lang="en-US" sz="1599" dirty="0" err="1">
                  <a:solidFill>
                    <a:srgbClr val="0D0D0D"/>
                  </a:solidFill>
                  <a:latin typeface="Titillium Web Regular Bold"/>
                </a:rPr>
                <a:t>los</a:t>
              </a:r>
              <a:r>
                <a:rPr lang="en-US" sz="1599" dirty="0">
                  <a:solidFill>
                    <a:srgbClr val="0D0D0D"/>
                  </a:solidFill>
                  <a:latin typeface="Titillium Web Regular Bold"/>
                </a:rPr>
                <a:t> </a:t>
              </a:r>
              <a:r>
                <a:rPr lang="en-US" sz="1599" dirty="0" err="1">
                  <a:solidFill>
                    <a:srgbClr val="0D0D0D"/>
                  </a:solidFill>
                  <a:latin typeface="Titillium Web Regular Bold"/>
                </a:rPr>
                <a:t>método</a:t>
              </a:r>
              <a:r>
                <a:rPr lang="en-US" sz="1599" dirty="0">
                  <a:solidFill>
                    <a:srgbClr val="0D0D0D"/>
                  </a:solidFill>
                  <a:latin typeface="Titillium Web Regular Bold"/>
                </a:rPr>
                <a:t> de </a:t>
              </a:r>
              <a:r>
                <a:rPr lang="en-US" sz="1599" dirty="0" err="1">
                  <a:solidFill>
                    <a:srgbClr val="0D0D0D"/>
                  </a:solidFill>
                  <a:latin typeface="Titillium Web Regular Bold"/>
                </a:rPr>
                <a:t>ordenación</a:t>
              </a:r>
              <a:r>
                <a:rPr lang="en-US" sz="1599" dirty="0">
                  <a:solidFill>
                    <a:srgbClr val="0D0D0D"/>
                  </a:solidFill>
                  <a:latin typeface="Titillium Web Regular Bold"/>
                </a:rPr>
                <a:t> interna. Es </a:t>
              </a:r>
              <a:r>
                <a:rPr lang="en-US" sz="1599" dirty="0" err="1">
                  <a:solidFill>
                    <a:srgbClr val="0D0D0D"/>
                  </a:solidFill>
                  <a:latin typeface="Titillium Web Regular Bold"/>
                </a:rPr>
                <a:t>tambien</a:t>
              </a:r>
              <a:r>
                <a:rPr lang="en-US" sz="1599" dirty="0">
                  <a:solidFill>
                    <a:srgbClr val="0D0D0D"/>
                  </a:solidFill>
                  <a:latin typeface="Titillium Web Regular Bold"/>
                </a:rPr>
                <a:t> </a:t>
              </a:r>
              <a:r>
                <a:rPr lang="en-US" sz="1599" dirty="0" err="1">
                  <a:solidFill>
                    <a:srgbClr val="0D0D0D"/>
                  </a:solidFill>
                  <a:latin typeface="Titillium Web Regular Bold"/>
                </a:rPr>
                <a:t>conocido</a:t>
              </a:r>
              <a:r>
                <a:rPr lang="en-US" sz="1599" dirty="0">
                  <a:solidFill>
                    <a:srgbClr val="0D0D0D"/>
                  </a:solidFill>
                  <a:latin typeface="Titillium Web Regular Bold"/>
                </a:rPr>
                <a:t> con </a:t>
              </a:r>
              <a:r>
                <a:rPr lang="en-US" sz="1599" dirty="0" err="1">
                  <a:solidFill>
                    <a:srgbClr val="0D0D0D"/>
                  </a:solidFill>
                  <a:latin typeface="Titillium Web Regular Bold"/>
                </a:rPr>
                <a:t>el</a:t>
              </a:r>
              <a:r>
                <a:rPr lang="en-US" sz="1599" dirty="0">
                  <a:solidFill>
                    <a:srgbClr val="0D0D0D"/>
                  </a:solidFill>
                  <a:latin typeface="Titillium Web Regular Bold"/>
                </a:rPr>
                <a:t> </a:t>
              </a:r>
              <a:r>
                <a:rPr lang="en-US" sz="1599" dirty="0" err="1">
                  <a:solidFill>
                    <a:srgbClr val="0D0D0D"/>
                  </a:solidFill>
                  <a:latin typeface="Titillium Web Regular Bold"/>
                </a:rPr>
                <a:t>nombre</a:t>
              </a:r>
              <a:r>
                <a:rPr lang="en-US" sz="1599" dirty="0">
                  <a:solidFill>
                    <a:srgbClr val="0D0D0D"/>
                  </a:solidFill>
                  <a:latin typeface="Titillium Web Regular Bold"/>
                </a:rPr>
                <a:t> del </a:t>
              </a:r>
              <a:r>
                <a:rPr lang="en-US" sz="1599" dirty="0" err="1">
                  <a:solidFill>
                    <a:srgbClr val="0D0D0D"/>
                  </a:solidFill>
                  <a:latin typeface="Titillium Web Regular Bold"/>
                </a:rPr>
                <a:t>método</a:t>
              </a:r>
              <a:r>
                <a:rPr lang="en-US" sz="1599" dirty="0">
                  <a:solidFill>
                    <a:srgbClr val="0D0D0D"/>
                  </a:solidFill>
                  <a:latin typeface="Titillium Web Regular Bold"/>
                </a:rPr>
                <a:t> </a:t>
              </a:r>
              <a:r>
                <a:rPr lang="en-US" sz="1599" dirty="0" err="1">
                  <a:solidFill>
                    <a:srgbClr val="0D0D0D"/>
                  </a:solidFill>
                  <a:latin typeface="Titillium Web Regular Bold"/>
                </a:rPr>
                <a:t>rápido</a:t>
              </a:r>
              <a:r>
                <a:rPr lang="en-US" sz="1599" dirty="0">
                  <a:solidFill>
                    <a:srgbClr val="0D0D0D"/>
                  </a:solidFill>
                  <a:latin typeface="Titillium Web Regular Bold"/>
                </a:rPr>
                <a:t> y de </a:t>
              </a:r>
              <a:r>
                <a:rPr lang="en-US" sz="1599" dirty="0" err="1">
                  <a:solidFill>
                    <a:srgbClr val="0D0D0D"/>
                  </a:solidFill>
                  <a:latin typeface="Titillium Web Regular Bold"/>
                </a:rPr>
                <a:t>ordenamento</a:t>
              </a:r>
              <a:r>
                <a:rPr lang="en-US" sz="1599" dirty="0">
                  <a:solidFill>
                    <a:srgbClr val="0D0D0D"/>
                  </a:solidFill>
                  <a:latin typeface="Titillium Web Regular Bold"/>
                </a:rPr>
                <a:t> </a:t>
              </a:r>
              <a:r>
                <a:rPr lang="en-US" sz="1599" dirty="0" err="1">
                  <a:solidFill>
                    <a:srgbClr val="0D0D0D"/>
                  </a:solidFill>
                  <a:latin typeface="Titillium Web Regular Bold"/>
                </a:rPr>
                <a:t>por</a:t>
              </a:r>
              <a:r>
                <a:rPr lang="en-US" sz="1599" dirty="0">
                  <a:solidFill>
                    <a:srgbClr val="0D0D0D"/>
                  </a:solidFill>
                  <a:latin typeface="Titillium Web Regular Bold"/>
                </a:rPr>
                <a:t> </a:t>
              </a:r>
              <a:r>
                <a:rPr lang="en-US" sz="1599" dirty="0" err="1">
                  <a:solidFill>
                    <a:srgbClr val="0D0D0D"/>
                  </a:solidFill>
                  <a:latin typeface="Titillium Web Regular Bold"/>
                </a:rPr>
                <a:t>partición</a:t>
              </a:r>
              <a:r>
                <a:rPr lang="en-US" sz="1599" dirty="0">
                  <a:solidFill>
                    <a:srgbClr val="0D0D0D"/>
                  </a:solidFill>
                  <a:latin typeface="Titillium Web Regular Bold"/>
                </a:rPr>
                <a:t>.</a:t>
              </a:r>
            </a:p>
            <a:p>
              <a:pPr algn="just">
                <a:lnSpc>
                  <a:spcPts val="2239"/>
                </a:lnSpc>
              </a:pPr>
              <a:endParaRPr lang="en-US" sz="1599" dirty="0">
                <a:solidFill>
                  <a:srgbClr val="0D0D0D"/>
                </a:solidFill>
                <a:latin typeface="Titillium Web Regular Bold"/>
              </a:endParaRPr>
            </a:p>
            <a:p>
              <a:pPr algn="just">
                <a:lnSpc>
                  <a:spcPts val="2239"/>
                </a:lnSpc>
              </a:pPr>
              <a:r>
                <a:rPr lang="en-US" sz="1599" dirty="0">
                  <a:solidFill>
                    <a:srgbClr val="0D0D0D"/>
                  </a:solidFill>
                  <a:latin typeface="Titillium Web Regular Bold"/>
                </a:rPr>
                <a:t>Este </a:t>
              </a:r>
              <a:r>
                <a:rPr lang="en-US" sz="1599" dirty="0" err="1">
                  <a:solidFill>
                    <a:srgbClr val="0D0D0D"/>
                  </a:solidFill>
                  <a:latin typeface="Titillium Web Regular Bold"/>
                </a:rPr>
                <a:t>método</a:t>
              </a:r>
              <a:r>
                <a:rPr lang="en-US" sz="1599" dirty="0">
                  <a:solidFill>
                    <a:srgbClr val="0D0D0D"/>
                  </a:solidFill>
                  <a:latin typeface="Titillium Web Regular Bold"/>
                </a:rPr>
                <a:t> es </a:t>
              </a:r>
              <a:r>
                <a:rPr lang="en-US" sz="1599" dirty="0" err="1">
                  <a:solidFill>
                    <a:srgbClr val="0D0D0D"/>
                  </a:solidFill>
                  <a:latin typeface="Titillium Web Regular Bold"/>
                </a:rPr>
                <a:t>una</a:t>
              </a:r>
              <a:r>
                <a:rPr lang="en-US" sz="1599" dirty="0">
                  <a:solidFill>
                    <a:srgbClr val="0D0D0D"/>
                  </a:solidFill>
                  <a:latin typeface="Titillium Web Regular Bold"/>
                </a:rPr>
                <a:t> </a:t>
              </a:r>
              <a:r>
                <a:rPr lang="en-US" sz="1599" dirty="0" err="1">
                  <a:solidFill>
                    <a:srgbClr val="0D0D0D"/>
                  </a:solidFill>
                  <a:latin typeface="Titillium Web Regular Bold"/>
                </a:rPr>
                <a:t>mejora</a:t>
              </a:r>
              <a:r>
                <a:rPr lang="en-US" sz="1599" dirty="0">
                  <a:solidFill>
                    <a:srgbClr val="0D0D0D"/>
                  </a:solidFill>
                  <a:latin typeface="Titillium Web Regular Bold"/>
                </a:rPr>
                <a:t> </a:t>
              </a:r>
              <a:r>
                <a:rPr lang="en-US" sz="1599" dirty="0" err="1">
                  <a:solidFill>
                    <a:srgbClr val="0D0D0D"/>
                  </a:solidFill>
                  <a:latin typeface="Titillium Web Regular Bold"/>
                </a:rPr>
                <a:t>sustancial</a:t>
              </a:r>
              <a:r>
                <a:rPr lang="en-US" sz="1599" dirty="0">
                  <a:solidFill>
                    <a:srgbClr val="0D0D0D"/>
                  </a:solidFill>
                  <a:latin typeface="Titillium Web Regular Bold"/>
                </a:rPr>
                <a:t> del </a:t>
              </a:r>
              <a:r>
                <a:rPr lang="en-US" sz="1599" dirty="0" err="1">
                  <a:solidFill>
                    <a:srgbClr val="0D0D0D"/>
                  </a:solidFill>
                  <a:latin typeface="Titillium Web Regular Bold"/>
                </a:rPr>
                <a:t>método</a:t>
              </a:r>
              <a:r>
                <a:rPr lang="en-US" sz="1599" dirty="0">
                  <a:solidFill>
                    <a:srgbClr val="0D0D0D"/>
                  </a:solidFill>
                  <a:latin typeface="Titillium Web Regular Bold"/>
                </a:rPr>
                <a:t> de </a:t>
              </a:r>
              <a:r>
                <a:rPr lang="en-US" sz="1599" dirty="0" err="1">
                  <a:solidFill>
                    <a:srgbClr val="0D0D0D"/>
                  </a:solidFill>
                  <a:latin typeface="Titillium Web Regular Bold"/>
                </a:rPr>
                <a:t>intercambio</a:t>
              </a:r>
              <a:r>
                <a:rPr lang="en-US" sz="1599" dirty="0">
                  <a:solidFill>
                    <a:srgbClr val="0D0D0D"/>
                  </a:solidFill>
                  <a:latin typeface="Titillium Web Regular Bold"/>
                </a:rPr>
                <a:t> </a:t>
              </a:r>
              <a:r>
                <a:rPr lang="en-US" sz="1599" dirty="0" err="1">
                  <a:solidFill>
                    <a:srgbClr val="0D0D0D"/>
                  </a:solidFill>
                  <a:latin typeface="Titillium Web Regular Bold"/>
                </a:rPr>
                <a:t>directo</a:t>
              </a:r>
              <a:r>
                <a:rPr lang="en-US" sz="1599" dirty="0">
                  <a:solidFill>
                    <a:srgbClr val="0D0D0D"/>
                  </a:solidFill>
                  <a:latin typeface="Titillium Web Regular Bold"/>
                </a:rPr>
                <a:t> y </a:t>
              </a:r>
              <a:r>
                <a:rPr lang="en-US" sz="1599" dirty="0" err="1">
                  <a:solidFill>
                    <a:srgbClr val="0D0D0D"/>
                  </a:solidFill>
                  <a:latin typeface="Titillium Web Regular Bold"/>
                </a:rPr>
                <a:t>recibe</a:t>
              </a:r>
              <a:r>
                <a:rPr lang="en-US" sz="1599" dirty="0">
                  <a:solidFill>
                    <a:srgbClr val="0D0D0D"/>
                  </a:solidFill>
                  <a:latin typeface="Titillium Web Regular Bold"/>
                </a:rPr>
                <a:t> </a:t>
              </a:r>
              <a:r>
                <a:rPr lang="en-US" sz="1599" dirty="0" err="1">
                  <a:solidFill>
                    <a:srgbClr val="0D0D0D"/>
                  </a:solidFill>
                  <a:latin typeface="Titillium Web Regular Bold"/>
                </a:rPr>
                <a:t>el</a:t>
              </a:r>
              <a:r>
                <a:rPr lang="en-US" sz="1599" dirty="0">
                  <a:solidFill>
                    <a:srgbClr val="0D0D0D"/>
                  </a:solidFill>
                  <a:latin typeface="Titillium Web Regular Bold"/>
                </a:rPr>
                <a:t> </a:t>
              </a:r>
              <a:r>
                <a:rPr lang="en-US" sz="1599" dirty="0" err="1">
                  <a:solidFill>
                    <a:srgbClr val="0D0D0D"/>
                  </a:solidFill>
                  <a:latin typeface="Titillium Web Regular Bold"/>
                </a:rPr>
                <a:t>nombre</a:t>
              </a:r>
              <a:r>
                <a:rPr lang="en-US" sz="1599" dirty="0">
                  <a:solidFill>
                    <a:srgbClr val="0D0D0D"/>
                  </a:solidFill>
                  <a:latin typeface="Titillium Web Regular Bold"/>
                </a:rPr>
                <a:t> de Quick Sort, </a:t>
              </a:r>
              <a:r>
                <a:rPr lang="en-US" sz="1599" dirty="0" err="1">
                  <a:solidFill>
                    <a:srgbClr val="0D0D0D"/>
                  </a:solidFill>
                  <a:latin typeface="Titillium Web Regular Bold"/>
                </a:rPr>
                <a:t>por</a:t>
              </a:r>
              <a:r>
                <a:rPr lang="en-US" sz="1599" dirty="0">
                  <a:solidFill>
                    <a:srgbClr val="0D0D0D"/>
                  </a:solidFill>
                  <a:latin typeface="Titillium Web Regular Bold"/>
                </a:rPr>
                <a:t> la </a:t>
              </a:r>
              <a:r>
                <a:rPr lang="en-US" sz="1599" dirty="0" err="1">
                  <a:solidFill>
                    <a:srgbClr val="0D0D0D"/>
                  </a:solidFill>
                  <a:latin typeface="Titillium Web Regular Bold"/>
                </a:rPr>
                <a:t>velocidad</a:t>
              </a:r>
              <a:r>
                <a:rPr lang="en-US" sz="1599" dirty="0">
                  <a:solidFill>
                    <a:srgbClr val="0D0D0D"/>
                  </a:solidFill>
                  <a:latin typeface="Titillium Web Regular Bold"/>
                </a:rPr>
                <a:t> con la que </a:t>
              </a:r>
              <a:r>
                <a:rPr lang="en-US" sz="1599" dirty="0" err="1">
                  <a:solidFill>
                    <a:srgbClr val="0D0D0D"/>
                  </a:solidFill>
                  <a:latin typeface="Titillium Web Regular Bold"/>
                </a:rPr>
                <a:t>ordena</a:t>
              </a:r>
              <a:r>
                <a:rPr lang="en-US" sz="1599" dirty="0">
                  <a:solidFill>
                    <a:srgbClr val="0D0D0D"/>
                  </a:solidFill>
                  <a:latin typeface="Titillium Web Regular Bold"/>
                </a:rPr>
                <a:t> </a:t>
              </a:r>
              <a:r>
                <a:rPr lang="en-US" sz="1599" dirty="0" err="1">
                  <a:solidFill>
                    <a:srgbClr val="0D0D0D"/>
                  </a:solidFill>
                  <a:latin typeface="Titillium Web Regular Bold"/>
                </a:rPr>
                <a:t>los</a:t>
              </a:r>
              <a:r>
                <a:rPr lang="en-US" sz="1599" dirty="0">
                  <a:solidFill>
                    <a:srgbClr val="0D0D0D"/>
                  </a:solidFill>
                  <a:latin typeface="Titillium Web Regular Bold"/>
                </a:rPr>
                <a:t> </a:t>
              </a:r>
              <a:r>
                <a:rPr lang="en-US" sz="1599" dirty="0" err="1">
                  <a:solidFill>
                    <a:srgbClr val="0D0D0D"/>
                  </a:solidFill>
                  <a:latin typeface="Titillium Web Regular Bold"/>
                </a:rPr>
                <a:t>elementos</a:t>
              </a:r>
              <a:r>
                <a:rPr lang="en-US" sz="1599" dirty="0">
                  <a:solidFill>
                    <a:srgbClr val="0D0D0D"/>
                  </a:solidFill>
                  <a:latin typeface="Titillium Web Regular Bold"/>
                </a:rPr>
                <a:t> del </a:t>
              </a:r>
              <a:r>
                <a:rPr lang="en-US" sz="1599" dirty="0" err="1">
                  <a:solidFill>
                    <a:srgbClr val="0D0D0D"/>
                  </a:solidFill>
                  <a:latin typeface="Titillium Web Regular Bold"/>
                </a:rPr>
                <a:t>arreglo</a:t>
              </a:r>
              <a:r>
                <a:rPr lang="en-US" sz="1599" dirty="0">
                  <a:solidFill>
                    <a:srgbClr val="0D0D0D"/>
                  </a:solidFill>
                  <a:latin typeface="Titillium Web Regular Bold"/>
                </a:rPr>
                <a:t>.</a:t>
              </a:r>
            </a:p>
            <a:p>
              <a:pPr algn="just">
                <a:lnSpc>
                  <a:spcPts val="2379"/>
                </a:lnSpc>
              </a:pPr>
              <a:endParaRPr lang="en-US" sz="1599" dirty="0">
                <a:solidFill>
                  <a:srgbClr val="0D0D0D"/>
                </a:solidFill>
                <a:latin typeface="Titillium Web Regular Bold"/>
              </a:endParaRPr>
            </a:p>
            <a:p>
              <a:pPr algn="just">
                <a:lnSpc>
                  <a:spcPts val="2239"/>
                </a:lnSpc>
              </a:pPr>
              <a:r>
                <a:rPr lang="en-US" sz="1599" dirty="0">
                  <a:solidFill>
                    <a:srgbClr val="0D0D0D"/>
                  </a:solidFill>
                  <a:latin typeface="Titillium Web Regular Bold"/>
                </a:rPr>
                <a:t>Quicksort es un </a:t>
              </a:r>
              <a:r>
                <a:rPr lang="en-US" sz="1599" dirty="0" err="1">
                  <a:solidFill>
                    <a:srgbClr val="0D0D0D"/>
                  </a:solidFill>
                  <a:latin typeface="Titillium Web Regular Bold"/>
                </a:rPr>
                <a:t>algoritmo</a:t>
              </a:r>
              <a:r>
                <a:rPr lang="en-US" sz="1599" dirty="0">
                  <a:solidFill>
                    <a:srgbClr val="0D0D0D"/>
                  </a:solidFill>
                  <a:latin typeface="Titillium Web Regular Bold"/>
                </a:rPr>
                <a:t> </a:t>
              </a:r>
              <a:r>
                <a:rPr lang="en-US" sz="1599" dirty="0" err="1">
                  <a:solidFill>
                    <a:srgbClr val="0D0D0D"/>
                  </a:solidFill>
                  <a:latin typeface="Titillium Web Regular Bold"/>
                </a:rPr>
                <a:t>basado</a:t>
              </a:r>
              <a:r>
                <a:rPr lang="en-US" sz="1599" dirty="0">
                  <a:solidFill>
                    <a:srgbClr val="0D0D0D"/>
                  </a:solidFill>
                  <a:latin typeface="Titillium Web Regular Bold"/>
                </a:rPr>
                <a:t> </a:t>
              </a:r>
              <a:r>
                <a:rPr lang="en-US" sz="1599" dirty="0" err="1">
                  <a:solidFill>
                    <a:srgbClr val="0D0D0D"/>
                  </a:solidFill>
                  <a:latin typeface="Titillium Web Regular Bold"/>
                </a:rPr>
                <a:t>en</a:t>
              </a:r>
              <a:r>
                <a:rPr lang="en-US" sz="1599" dirty="0">
                  <a:solidFill>
                    <a:srgbClr val="0D0D0D"/>
                  </a:solidFill>
                  <a:latin typeface="Titillium Web Regular Bold"/>
                </a:rPr>
                <a:t> la </a:t>
              </a:r>
              <a:r>
                <a:rPr lang="en-US" sz="1599" dirty="0" err="1">
                  <a:solidFill>
                    <a:srgbClr val="0D0D0D"/>
                  </a:solidFill>
                  <a:latin typeface="Titillium Web Regular Bold"/>
                </a:rPr>
                <a:t>técnica</a:t>
              </a:r>
              <a:r>
                <a:rPr lang="en-US" sz="1599" dirty="0">
                  <a:solidFill>
                    <a:srgbClr val="0D0D0D"/>
                  </a:solidFill>
                  <a:latin typeface="Titillium Web Regular Bold"/>
                </a:rPr>
                <a:t> de divide y </a:t>
              </a:r>
              <a:r>
                <a:rPr lang="en-US" sz="1599" dirty="0" err="1">
                  <a:solidFill>
                    <a:srgbClr val="0D0D0D"/>
                  </a:solidFill>
                  <a:latin typeface="Titillium Web Regular Bold"/>
                </a:rPr>
                <a:t>vencerás</a:t>
              </a:r>
              <a:r>
                <a:rPr lang="en-US" sz="1599" dirty="0">
                  <a:solidFill>
                    <a:srgbClr val="0D0D0D"/>
                  </a:solidFill>
                  <a:latin typeface="Titillium Web Regular Bold"/>
                </a:rPr>
                <a:t>, que </a:t>
              </a:r>
              <a:r>
                <a:rPr lang="en-US" sz="1599" dirty="0" err="1">
                  <a:solidFill>
                    <a:srgbClr val="0D0D0D"/>
                  </a:solidFill>
                  <a:latin typeface="Titillium Web Regular Bold"/>
                </a:rPr>
                <a:t>permite</a:t>
              </a:r>
              <a:r>
                <a:rPr lang="en-US" sz="1599" dirty="0">
                  <a:solidFill>
                    <a:srgbClr val="0D0D0D"/>
                  </a:solidFill>
                  <a:latin typeface="Titillium Web Regular Bold"/>
                </a:rPr>
                <a:t>, </a:t>
              </a:r>
              <a:r>
                <a:rPr lang="en-US" sz="1599" dirty="0" err="1">
                  <a:solidFill>
                    <a:srgbClr val="0D0D0D"/>
                  </a:solidFill>
                  <a:latin typeface="Titillium Web Regular Bold"/>
                </a:rPr>
                <a:t>en</a:t>
              </a:r>
              <a:r>
                <a:rPr lang="en-US" sz="1599" dirty="0">
                  <a:solidFill>
                    <a:srgbClr val="0D0D0D"/>
                  </a:solidFill>
                  <a:latin typeface="Titillium Web Regular Bold"/>
                </a:rPr>
                <a:t> </a:t>
              </a:r>
              <a:r>
                <a:rPr lang="en-US" sz="1599" dirty="0" err="1">
                  <a:solidFill>
                    <a:srgbClr val="0D0D0D"/>
                  </a:solidFill>
                  <a:latin typeface="Titillium Web Regular Bold"/>
                </a:rPr>
                <a:t>promedio</a:t>
              </a:r>
              <a:r>
                <a:rPr lang="en-US" sz="1599" dirty="0">
                  <a:solidFill>
                    <a:srgbClr val="0D0D0D"/>
                  </a:solidFill>
                  <a:latin typeface="Titillium Web Regular Bold"/>
                </a:rPr>
                <a:t>, </a:t>
              </a:r>
              <a:r>
                <a:rPr lang="en-US" sz="1599" dirty="0" err="1">
                  <a:solidFill>
                    <a:srgbClr val="0D0D0D"/>
                  </a:solidFill>
                  <a:latin typeface="Titillium Web Regular Bold"/>
                </a:rPr>
                <a:t>ordenar</a:t>
              </a:r>
              <a:r>
                <a:rPr lang="en-US" sz="1599" dirty="0">
                  <a:solidFill>
                    <a:srgbClr val="0D0D0D"/>
                  </a:solidFill>
                  <a:latin typeface="Titillium Web Regular Bold"/>
                </a:rPr>
                <a:t> n </a:t>
              </a:r>
              <a:r>
                <a:rPr lang="en-US" sz="1599" dirty="0" err="1">
                  <a:solidFill>
                    <a:srgbClr val="0D0D0D"/>
                  </a:solidFill>
                  <a:latin typeface="Titillium Web Regular Bold"/>
                </a:rPr>
                <a:t>elementos</a:t>
              </a:r>
              <a:r>
                <a:rPr lang="en-US" sz="1599" dirty="0">
                  <a:solidFill>
                    <a:srgbClr val="0D0D0D"/>
                  </a:solidFill>
                  <a:latin typeface="Titillium Web Regular Bold"/>
                </a:rPr>
                <a:t> </a:t>
              </a:r>
              <a:r>
                <a:rPr lang="en-US" sz="1599" dirty="0" err="1">
                  <a:solidFill>
                    <a:srgbClr val="0D0D0D"/>
                  </a:solidFill>
                  <a:latin typeface="Titillium Web Regular Bold"/>
                </a:rPr>
                <a:t>en</a:t>
              </a:r>
              <a:r>
                <a:rPr lang="en-US" sz="1599" dirty="0">
                  <a:solidFill>
                    <a:srgbClr val="0D0D0D"/>
                  </a:solidFill>
                  <a:latin typeface="Titillium Web Regular Bold"/>
                </a:rPr>
                <a:t> un </a:t>
              </a:r>
              <a:r>
                <a:rPr lang="en-US" sz="1599" dirty="0" err="1">
                  <a:solidFill>
                    <a:srgbClr val="0D0D0D"/>
                  </a:solidFill>
                  <a:latin typeface="Titillium Web Regular Bold"/>
                </a:rPr>
                <a:t>tiempo</a:t>
              </a:r>
              <a:r>
                <a:rPr lang="en-US" sz="1599" dirty="0">
                  <a:solidFill>
                    <a:srgbClr val="0D0D0D"/>
                  </a:solidFill>
                  <a:latin typeface="Titillium Web Regular Bold"/>
                </a:rPr>
                <a:t> </a:t>
              </a:r>
              <a:r>
                <a:rPr lang="en-US" sz="1599" dirty="0" err="1">
                  <a:solidFill>
                    <a:srgbClr val="0D0D0D"/>
                  </a:solidFill>
                  <a:latin typeface="Titillium Web Regular Bold"/>
                </a:rPr>
                <a:t>proporcional</a:t>
              </a:r>
              <a:r>
                <a:rPr lang="en-US" sz="1599" dirty="0">
                  <a:solidFill>
                    <a:srgbClr val="0D0D0D"/>
                  </a:solidFill>
                  <a:latin typeface="Titillium Web Regular Bold"/>
                </a:rPr>
                <a:t> a n log n.</a:t>
              </a:r>
            </a:p>
            <a:p>
              <a:pPr algn="just">
                <a:lnSpc>
                  <a:spcPts val="2239"/>
                </a:lnSpc>
              </a:pPr>
              <a:endParaRPr lang="en-US" sz="1599" dirty="0">
                <a:solidFill>
                  <a:srgbClr val="0D0D0D"/>
                </a:solidFill>
                <a:latin typeface="Titillium Web Regular Bold"/>
              </a:endParaRPr>
            </a:p>
            <a:p>
              <a:pPr algn="just">
                <a:lnSpc>
                  <a:spcPts val="2239"/>
                </a:lnSpc>
              </a:pPr>
              <a:endParaRPr lang="en-US" sz="1599" dirty="0">
                <a:solidFill>
                  <a:srgbClr val="0D0D0D"/>
                </a:solidFill>
                <a:latin typeface="Titillium Web Regular Bold"/>
              </a:endParaRPr>
            </a:p>
          </p:txBody>
        </p:sp>
      </p:grpSp>
      <p:grpSp>
        <p:nvGrpSpPr>
          <p:cNvPr id="11" name="Group 11"/>
          <p:cNvGrpSpPr/>
          <p:nvPr/>
        </p:nvGrpSpPr>
        <p:grpSpPr>
          <a:xfrm>
            <a:off x="5521481" y="1462862"/>
            <a:ext cx="12766519" cy="8824138"/>
            <a:chOff x="0" y="0"/>
            <a:chExt cx="3362375" cy="2324053"/>
          </a:xfrm>
        </p:grpSpPr>
        <p:sp>
          <p:nvSpPr>
            <p:cNvPr id="12" name="Freeform 12"/>
            <p:cNvSpPr/>
            <p:nvPr/>
          </p:nvSpPr>
          <p:spPr>
            <a:xfrm>
              <a:off x="0" y="0"/>
              <a:ext cx="3362375" cy="2324053"/>
            </a:xfrm>
            <a:custGeom>
              <a:avLst/>
              <a:gdLst/>
              <a:ahLst/>
              <a:cxnLst/>
              <a:rect l="l" t="t" r="r" b="b"/>
              <a:pathLst>
                <a:path w="3362375" h="2324053">
                  <a:moveTo>
                    <a:pt x="0" y="0"/>
                  </a:moveTo>
                  <a:lnTo>
                    <a:pt x="3362375" y="0"/>
                  </a:lnTo>
                  <a:lnTo>
                    <a:pt x="3362375" y="2324053"/>
                  </a:lnTo>
                  <a:lnTo>
                    <a:pt x="0" y="2324053"/>
                  </a:lnTo>
                  <a:close/>
                </a:path>
              </a:pathLst>
            </a:custGeom>
            <a:solidFill>
              <a:srgbClr val="F2F2F2"/>
            </a:solidFill>
            <a:ln w="28575">
              <a:solidFill>
                <a:srgbClr val="0D0D0D"/>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14" name="Group 14"/>
          <p:cNvGrpSpPr/>
          <p:nvPr/>
        </p:nvGrpSpPr>
        <p:grpSpPr>
          <a:xfrm>
            <a:off x="5917932" y="3629847"/>
            <a:ext cx="11973616" cy="6855672"/>
            <a:chOff x="0" y="0"/>
            <a:chExt cx="7786558" cy="5066305"/>
          </a:xfrm>
        </p:grpSpPr>
        <p:sp>
          <p:nvSpPr>
            <p:cNvPr id="15" name="Freeform 15"/>
            <p:cNvSpPr/>
            <p:nvPr/>
          </p:nvSpPr>
          <p:spPr>
            <a:xfrm>
              <a:off x="0" y="0"/>
              <a:ext cx="7786558" cy="5066305"/>
            </a:xfrm>
            <a:custGeom>
              <a:avLst/>
              <a:gdLst/>
              <a:ahLst/>
              <a:cxnLst/>
              <a:rect l="l" t="t" r="r" b="b"/>
              <a:pathLst>
                <a:path w="7786558" h="5066305">
                  <a:moveTo>
                    <a:pt x="21190" y="0"/>
                  </a:moveTo>
                  <a:lnTo>
                    <a:pt x="7765368" y="0"/>
                  </a:lnTo>
                  <a:cubicBezTo>
                    <a:pt x="7770988" y="0"/>
                    <a:pt x="7776378" y="2233"/>
                    <a:pt x="7780351" y="6206"/>
                  </a:cubicBezTo>
                  <a:cubicBezTo>
                    <a:pt x="7784326" y="10180"/>
                    <a:pt x="7786558" y="15570"/>
                    <a:pt x="7786558" y="21190"/>
                  </a:cubicBezTo>
                  <a:lnTo>
                    <a:pt x="7786558" y="5045115"/>
                  </a:lnTo>
                  <a:cubicBezTo>
                    <a:pt x="7786558" y="5050735"/>
                    <a:pt x="7784326" y="5056125"/>
                    <a:pt x="7780351" y="5060099"/>
                  </a:cubicBezTo>
                  <a:cubicBezTo>
                    <a:pt x="7776378" y="5064073"/>
                    <a:pt x="7770988" y="5066305"/>
                    <a:pt x="7765368" y="5066305"/>
                  </a:cubicBezTo>
                  <a:lnTo>
                    <a:pt x="21190" y="5066305"/>
                  </a:lnTo>
                  <a:cubicBezTo>
                    <a:pt x="9487" y="5066305"/>
                    <a:pt x="0" y="5056818"/>
                    <a:pt x="0" y="5045115"/>
                  </a:cubicBezTo>
                  <a:lnTo>
                    <a:pt x="0" y="21190"/>
                  </a:lnTo>
                  <a:cubicBezTo>
                    <a:pt x="0" y="15570"/>
                    <a:pt x="2233" y="10180"/>
                    <a:pt x="6206" y="6206"/>
                  </a:cubicBezTo>
                  <a:cubicBezTo>
                    <a:pt x="10180" y="2233"/>
                    <a:pt x="15570" y="0"/>
                    <a:pt x="21190" y="0"/>
                  </a:cubicBezTo>
                  <a:close/>
                </a:path>
              </a:pathLst>
            </a:custGeom>
            <a:solidFill>
              <a:srgbClr val="F2F2F2"/>
            </a:solidFill>
            <a:ln w="19050">
              <a:solidFill>
                <a:srgbClr val="0D0D0D"/>
              </a:solidFill>
            </a:ln>
          </p:spPr>
        </p:sp>
        <p:sp>
          <p:nvSpPr>
            <p:cNvPr id="16" name="TextBox 16"/>
            <p:cNvSpPr txBox="1"/>
            <p:nvPr/>
          </p:nvSpPr>
          <p:spPr>
            <a:xfrm>
              <a:off x="399734" y="2295006"/>
              <a:ext cx="6440811" cy="850900"/>
            </a:xfrm>
            <a:prstGeom prst="rect">
              <a:avLst/>
            </a:prstGeom>
          </p:spPr>
          <p:txBody>
            <a:bodyPr lIns="202301" tIns="202301" rIns="202301" bIns="202301" rtlCol="0" anchor="ctr"/>
            <a:lstStyle/>
            <a:p>
              <a:pPr algn="just">
                <a:lnSpc>
                  <a:spcPts val="2501"/>
                </a:lnSpc>
              </a:pPr>
              <a:r>
                <a:rPr lang="en-US" sz="1400" dirty="0">
                  <a:solidFill>
                    <a:srgbClr val="0D0D0D"/>
                  </a:solidFill>
                  <a:latin typeface="Titillium Web Regular Bold"/>
                </a:rPr>
                <a:t>public static void quicksort(int A[], int </a:t>
              </a:r>
              <a:r>
                <a:rPr lang="en-US" sz="1400" dirty="0" err="1">
                  <a:solidFill>
                    <a:srgbClr val="0D0D0D"/>
                  </a:solidFill>
                  <a:latin typeface="Titillium Web Regular Bold"/>
                </a:rPr>
                <a:t>izq</a:t>
              </a:r>
              <a:r>
                <a:rPr lang="en-US" sz="1400" dirty="0">
                  <a:solidFill>
                    <a:srgbClr val="0D0D0D"/>
                  </a:solidFill>
                  <a:latin typeface="Titillium Web Regular Bold"/>
                </a:rPr>
                <a:t>, int der) {</a:t>
              </a:r>
            </a:p>
            <a:p>
              <a:pPr algn="just">
                <a:lnSpc>
                  <a:spcPts val="2501"/>
                </a:lnSpc>
              </a:pPr>
              <a:r>
                <a:rPr lang="en-US" sz="1400" dirty="0">
                  <a:solidFill>
                    <a:srgbClr val="0D0D0D"/>
                  </a:solidFill>
                  <a:latin typeface="Titillium Web Regular Bold"/>
                </a:rPr>
                <a:t>  int </a:t>
              </a:r>
              <a:r>
                <a:rPr lang="en-US" sz="1400" dirty="0" err="1">
                  <a:solidFill>
                    <a:srgbClr val="0D0D0D"/>
                  </a:solidFill>
                  <a:latin typeface="Titillium Web Regular Bold"/>
                </a:rPr>
                <a:t>pivote</a:t>
              </a:r>
              <a:r>
                <a:rPr lang="en-US" sz="1400" dirty="0">
                  <a:solidFill>
                    <a:srgbClr val="0D0D0D"/>
                  </a:solidFill>
                  <a:latin typeface="Titillium Web Regular Bold"/>
                </a:rPr>
                <a:t>=A[</a:t>
              </a:r>
              <a:r>
                <a:rPr lang="en-US" sz="1400" dirty="0" err="1">
                  <a:solidFill>
                    <a:srgbClr val="0D0D0D"/>
                  </a:solidFill>
                  <a:latin typeface="Titillium Web Regular Bold"/>
                </a:rPr>
                <a:t>izq</a:t>
              </a:r>
              <a:r>
                <a:rPr lang="en-US" sz="1400" dirty="0">
                  <a:solidFill>
                    <a:srgbClr val="0D0D0D"/>
                  </a:solidFill>
                  <a:latin typeface="Titillium Web Regular Bold"/>
                </a:rPr>
                <a:t>]; // </a:t>
              </a:r>
              <a:r>
                <a:rPr lang="en-US" sz="1400" dirty="0" err="1">
                  <a:solidFill>
                    <a:srgbClr val="0D0D0D"/>
                  </a:solidFill>
                  <a:latin typeface="Titillium Web Regular Bold"/>
                </a:rPr>
                <a:t>tomamos</a:t>
              </a:r>
              <a:r>
                <a:rPr lang="en-US" sz="1400" dirty="0">
                  <a:solidFill>
                    <a:srgbClr val="0D0D0D"/>
                  </a:solidFill>
                  <a:latin typeface="Titillium Web Regular Bold"/>
                </a:rPr>
                <a:t> primer </a:t>
              </a:r>
              <a:r>
                <a:rPr lang="en-US" sz="1400" dirty="0" err="1">
                  <a:solidFill>
                    <a:srgbClr val="0D0D0D"/>
                  </a:solidFill>
                  <a:latin typeface="Titillium Web Regular Bold"/>
                </a:rPr>
                <a:t>elemento</a:t>
              </a:r>
              <a:r>
                <a:rPr lang="en-US" sz="1400" dirty="0">
                  <a:solidFill>
                    <a:srgbClr val="0D0D0D"/>
                  </a:solidFill>
                  <a:latin typeface="Titillium Web Regular Bold"/>
                </a:rPr>
                <a:t> </a:t>
              </a:r>
              <a:r>
                <a:rPr lang="en-US" sz="1400" dirty="0" err="1">
                  <a:solidFill>
                    <a:srgbClr val="0D0D0D"/>
                  </a:solidFill>
                  <a:latin typeface="Titillium Web Regular Bold"/>
                </a:rPr>
                <a:t>como</a:t>
              </a:r>
              <a:r>
                <a:rPr lang="en-US" sz="1400" dirty="0">
                  <a:solidFill>
                    <a:srgbClr val="0D0D0D"/>
                  </a:solidFill>
                  <a:latin typeface="Titillium Web Regular Bold"/>
                </a:rPr>
                <a:t> </a:t>
              </a:r>
              <a:r>
                <a:rPr lang="en-US" sz="1400" dirty="0" err="1">
                  <a:solidFill>
                    <a:srgbClr val="0D0D0D"/>
                  </a:solidFill>
                  <a:latin typeface="Titillium Web Regular Bold"/>
                </a:rPr>
                <a:t>pivote</a:t>
              </a:r>
              <a:endParaRPr lang="en-US" sz="1400" dirty="0">
                <a:solidFill>
                  <a:srgbClr val="0D0D0D"/>
                </a:solidFill>
                <a:latin typeface="Titillium Web Regular Bold"/>
              </a:endParaRPr>
            </a:p>
            <a:p>
              <a:pPr algn="just">
                <a:lnSpc>
                  <a:spcPts val="2501"/>
                </a:lnSpc>
              </a:pPr>
              <a:r>
                <a:rPr lang="en-US" sz="1400" dirty="0">
                  <a:solidFill>
                    <a:srgbClr val="0D0D0D"/>
                  </a:solidFill>
                  <a:latin typeface="Titillium Web Regular Bold"/>
                </a:rPr>
                <a:t>  int </a:t>
              </a:r>
              <a:r>
                <a:rPr lang="en-US" sz="1400" dirty="0" err="1">
                  <a:solidFill>
                    <a:srgbClr val="0D0D0D"/>
                  </a:solidFill>
                  <a:latin typeface="Titillium Web Regular Bold"/>
                </a:rPr>
                <a:t>i</a:t>
              </a:r>
              <a:r>
                <a:rPr lang="en-US" sz="1400" dirty="0">
                  <a:solidFill>
                    <a:srgbClr val="0D0D0D"/>
                  </a:solidFill>
                  <a:latin typeface="Titillium Web Regular Bold"/>
                </a:rPr>
                <a:t>=</a:t>
              </a:r>
              <a:r>
                <a:rPr lang="en-US" sz="1400" dirty="0" err="1">
                  <a:solidFill>
                    <a:srgbClr val="0D0D0D"/>
                  </a:solidFill>
                  <a:latin typeface="Titillium Web Regular Bold"/>
                </a:rPr>
                <a:t>izq</a:t>
              </a:r>
              <a:r>
                <a:rPr lang="en-US" sz="1400" dirty="0">
                  <a:solidFill>
                    <a:srgbClr val="0D0D0D"/>
                  </a:solidFill>
                  <a:latin typeface="Titillium Web Regular Bold"/>
                </a:rPr>
                <a:t>;         // </a:t>
              </a:r>
              <a:r>
                <a:rPr lang="en-US" sz="1400" dirty="0" err="1">
                  <a:solidFill>
                    <a:srgbClr val="0D0D0D"/>
                  </a:solidFill>
                  <a:latin typeface="Titillium Web Regular Bold"/>
                </a:rPr>
                <a:t>i</a:t>
              </a:r>
              <a:r>
                <a:rPr lang="en-US" sz="1400" dirty="0">
                  <a:solidFill>
                    <a:srgbClr val="0D0D0D"/>
                  </a:solidFill>
                  <a:latin typeface="Titillium Web Regular Bold"/>
                </a:rPr>
                <a:t> </a:t>
              </a:r>
              <a:r>
                <a:rPr lang="en-US" sz="1400" dirty="0" err="1">
                  <a:solidFill>
                    <a:srgbClr val="0D0D0D"/>
                  </a:solidFill>
                  <a:latin typeface="Titillium Web Regular Bold"/>
                </a:rPr>
                <a:t>realiza</a:t>
              </a:r>
              <a:r>
                <a:rPr lang="en-US" sz="1400" dirty="0">
                  <a:solidFill>
                    <a:srgbClr val="0D0D0D"/>
                  </a:solidFill>
                  <a:latin typeface="Titillium Web Regular Bold"/>
                </a:rPr>
                <a:t> la </a:t>
              </a:r>
              <a:r>
                <a:rPr lang="en-US" sz="1400" dirty="0" err="1">
                  <a:solidFill>
                    <a:srgbClr val="0D0D0D"/>
                  </a:solidFill>
                  <a:latin typeface="Titillium Web Regular Bold"/>
                </a:rPr>
                <a:t>búsqueda</a:t>
              </a:r>
              <a:r>
                <a:rPr lang="en-US" sz="1400" dirty="0">
                  <a:solidFill>
                    <a:srgbClr val="0D0D0D"/>
                  </a:solidFill>
                  <a:latin typeface="Titillium Web Regular Bold"/>
                </a:rPr>
                <a:t> de </a:t>
              </a:r>
              <a:r>
                <a:rPr lang="en-US" sz="1400" dirty="0" err="1">
                  <a:solidFill>
                    <a:srgbClr val="0D0D0D"/>
                  </a:solidFill>
                  <a:latin typeface="Titillium Web Regular Bold"/>
                </a:rPr>
                <a:t>izquierda</a:t>
              </a:r>
              <a:r>
                <a:rPr lang="en-US" sz="1400" dirty="0">
                  <a:solidFill>
                    <a:srgbClr val="0D0D0D"/>
                  </a:solidFill>
                  <a:latin typeface="Titillium Web Regular Bold"/>
                </a:rPr>
                <a:t> a </a:t>
              </a:r>
              <a:r>
                <a:rPr lang="en-US" sz="1400" dirty="0" err="1">
                  <a:solidFill>
                    <a:srgbClr val="0D0D0D"/>
                  </a:solidFill>
                  <a:latin typeface="Titillium Web Regular Bold"/>
                </a:rPr>
                <a:t>derecha</a:t>
              </a:r>
              <a:endParaRPr lang="en-US" sz="1400" dirty="0">
                <a:solidFill>
                  <a:srgbClr val="0D0D0D"/>
                </a:solidFill>
                <a:latin typeface="Titillium Web Regular Bold"/>
              </a:endParaRPr>
            </a:p>
            <a:p>
              <a:pPr algn="just">
                <a:lnSpc>
                  <a:spcPts val="2501"/>
                </a:lnSpc>
              </a:pPr>
              <a:r>
                <a:rPr lang="en-US" sz="1400" dirty="0">
                  <a:solidFill>
                    <a:srgbClr val="0D0D0D"/>
                  </a:solidFill>
                  <a:latin typeface="Titillium Web Regular Bold"/>
                </a:rPr>
                <a:t>  int j=der;         // j </a:t>
              </a:r>
              <a:r>
                <a:rPr lang="en-US" sz="1400" dirty="0" err="1">
                  <a:solidFill>
                    <a:srgbClr val="0D0D0D"/>
                  </a:solidFill>
                  <a:latin typeface="Titillium Web Regular Bold"/>
                </a:rPr>
                <a:t>realiza</a:t>
              </a:r>
              <a:r>
                <a:rPr lang="en-US" sz="1400" dirty="0">
                  <a:solidFill>
                    <a:srgbClr val="0D0D0D"/>
                  </a:solidFill>
                  <a:latin typeface="Titillium Web Regular Bold"/>
                </a:rPr>
                <a:t> la </a:t>
              </a:r>
              <a:r>
                <a:rPr lang="en-US" sz="1400" dirty="0" err="1">
                  <a:solidFill>
                    <a:srgbClr val="0D0D0D"/>
                  </a:solidFill>
                  <a:latin typeface="Titillium Web Regular Bold"/>
                </a:rPr>
                <a:t>búsqueda</a:t>
              </a:r>
              <a:r>
                <a:rPr lang="en-US" sz="1400" dirty="0">
                  <a:solidFill>
                    <a:srgbClr val="0D0D0D"/>
                  </a:solidFill>
                  <a:latin typeface="Titillium Web Regular Bold"/>
                </a:rPr>
                <a:t> de </a:t>
              </a:r>
              <a:r>
                <a:rPr lang="en-US" sz="1400" dirty="0" err="1">
                  <a:solidFill>
                    <a:srgbClr val="0D0D0D"/>
                  </a:solidFill>
                  <a:latin typeface="Titillium Web Regular Bold"/>
                </a:rPr>
                <a:t>derecha</a:t>
              </a:r>
              <a:r>
                <a:rPr lang="en-US" sz="1400" dirty="0">
                  <a:solidFill>
                    <a:srgbClr val="0D0D0D"/>
                  </a:solidFill>
                  <a:latin typeface="Titillium Web Regular Bold"/>
                </a:rPr>
                <a:t> a </a:t>
              </a:r>
              <a:r>
                <a:rPr lang="en-US" sz="1400" dirty="0" err="1">
                  <a:solidFill>
                    <a:srgbClr val="0D0D0D"/>
                  </a:solidFill>
                  <a:latin typeface="Titillium Web Regular Bold"/>
                </a:rPr>
                <a:t>izquierda</a:t>
              </a:r>
              <a:endParaRPr lang="en-US" sz="1400" dirty="0">
                <a:solidFill>
                  <a:srgbClr val="0D0D0D"/>
                </a:solidFill>
                <a:latin typeface="Titillium Web Regular Bold"/>
              </a:endParaRPr>
            </a:p>
            <a:p>
              <a:pPr algn="just">
                <a:lnSpc>
                  <a:spcPts val="2501"/>
                </a:lnSpc>
              </a:pPr>
              <a:r>
                <a:rPr lang="en-US" sz="1400" dirty="0">
                  <a:solidFill>
                    <a:srgbClr val="0D0D0D"/>
                  </a:solidFill>
                  <a:latin typeface="Titillium Web Regular Bold"/>
                </a:rPr>
                <a:t>  int aux;</a:t>
              </a:r>
            </a:p>
            <a:p>
              <a:pPr algn="just">
                <a:lnSpc>
                  <a:spcPts val="2501"/>
                </a:lnSpc>
              </a:pPr>
              <a:r>
                <a:rPr lang="en-US" sz="1400" dirty="0">
                  <a:solidFill>
                    <a:srgbClr val="0D0D0D"/>
                  </a:solidFill>
                  <a:latin typeface="Titillium Web Regular Bold"/>
                </a:rPr>
                <a:t>  while(</a:t>
              </a:r>
              <a:r>
                <a:rPr lang="en-US" sz="1400" dirty="0" err="1">
                  <a:solidFill>
                    <a:srgbClr val="0D0D0D"/>
                  </a:solidFill>
                  <a:latin typeface="Titillium Web Regular Bold"/>
                </a:rPr>
                <a:t>i</a:t>
              </a:r>
              <a:r>
                <a:rPr lang="en-US" sz="1400" dirty="0">
                  <a:solidFill>
                    <a:srgbClr val="0D0D0D"/>
                  </a:solidFill>
                  <a:latin typeface="Titillium Web Regular Bold"/>
                </a:rPr>
                <a:t> &lt; j){                          // </a:t>
              </a:r>
              <a:r>
                <a:rPr lang="en-US" sz="1400" dirty="0" err="1">
                  <a:solidFill>
                    <a:srgbClr val="0D0D0D"/>
                  </a:solidFill>
                  <a:latin typeface="Titillium Web Regular Bold"/>
                </a:rPr>
                <a:t>mientras</a:t>
              </a:r>
              <a:r>
                <a:rPr lang="en-US" sz="1400" dirty="0">
                  <a:solidFill>
                    <a:srgbClr val="0D0D0D"/>
                  </a:solidFill>
                  <a:latin typeface="Titillium Web Regular Bold"/>
                </a:rPr>
                <a:t> no se </a:t>
              </a:r>
              <a:r>
                <a:rPr lang="en-US" sz="1400" dirty="0" err="1">
                  <a:solidFill>
                    <a:srgbClr val="0D0D0D"/>
                  </a:solidFill>
                  <a:latin typeface="Titillium Web Regular Bold"/>
                </a:rPr>
                <a:t>crucen</a:t>
              </a:r>
              <a:r>
                <a:rPr lang="en-US" sz="1400" dirty="0">
                  <a:solidFill>
                    <a:srgbClr val="0D0D0D"/>
                  </a:solidFill>
                  <a:latin typeface="Titillium Web Regular Bold"/>
                </a:rPr>
                <a:t> las </a:t>
              </a:r>
              <a:r>
                <a:rPr lang="en-US" sz="1400" dirty="0" err="1">
                  <a:solidFill>
                    <a:srgbClr val="0D0D0D"/>
                  </a:solidFill>
                  <a:latin typeface="Titillium Web Regular Bold"/>
                </a:rPr>
                <a:t>búsquedas</a:t>
              </a:r>
              <a:r>
                <a:rPr lang="en-US" sz="1400" dirty="0">
                  <a:solidFill>
                    <a:srgbClr val="0D0D0D"/>
                  </a:solidFill>
                  <a:latin typeface="Titillium Web Regular Bold"/>
                </a:rPr>
                <a:t>                                  </a:t>
              </a:r>
            </a:p>
            <a:p>
              <a:pPr algn="just">
                <a:lnSpc>
                  <a:spcPts val="2501"/>
                </a:lnSpc>
              </a:pPr>
              <a:r>
                <a:rPr lang="en-US" sz="1400" dirty="0">
                  <a:solidFill>
                    <a:srgbClr val="0D0D0D"/>
                  </a:solidFill>
                  <a:latin typeface="Titillium Web Regular Bold"/>
                </a:rPr>
                <a:t> while(A[</a:t>
              </a:r>
              <a:r>
                <a:rPr lang="en-US" sz="1400" dirty="0" err="1">
                  <a:solidFill>
                    <a:srgbClr val="0D0D0D"/>
                  </a:solidFill>
                  <a:latin typeface="Titillium Web Regular Bold"/>
                </a:rPr>
                <a:t>i</a:t>
              </a:r>
              <a:r>
                <a:rPr lang="en-US" sz="1400" dirty="0">
                  <a:solidFill>
                    <a:srgbClr val="0D0D0D"/>
                  </a:solidFill>
                  <a:latin typeface="Titillium Web Regular Bold"/>
                </a:rPr>
                <a:t>] &lt;= </a:t>
              </a:r>
              <a:r>
                <a:rPr lang="en-US" sz="1400" dirty="0" err="1">
                  <a:solidFill>
                    <a:srgbClr val="0D0D0D"/>
                  </a:solidFill>
                  <a:latin typeface="Titillium Web Regular Bold"/>
                </a:rPr>
                <a:t>pivote</a:t>
              </a:r>
              <a:r>
                <a:rPr lang="en-US" sz="1400" dirty="0">
                  <a:solidFill>
                    <a:srgbClr val="0D0D0D"/>
                  </a:solidFill>
                  <a:latin typeface="Titillium Web Regular Bold"/>
                </a:rPr>
                <a:t> &amp;&amp; </a:t>
              </a:r>
              <a:r>
                <a:rPr lang="en-US" sz="1400" dirty="0" err="1">
                  <a:solidFill>
                    <a:srgbClr val="0D0D0D"/>
                  </a:solidFill>
                  <a:latin typeface="Titillium Web Regular Bold"/>
                </a:rPr>
                <a:t>i</a:t>
              </a:r>
              <a:r>
                <a:rPr lang="en-US" sz="1400" dirty="0">
                  <a:solidFill>
                    <a:srgbClr val="0D0D0D"/>
                  </a:solidFill>
                  <a:latin typeface="Titillium Web Regular Bold"/>
                </a:rPr>
                <a:t> &lt; j) </a:t>
              </a:r>
              <a:r>
                <a:rPr lang="en-US" sz="1400" dirty="0" err="1">
                  <a:solidFill>
                    <a:srgbClr val="0D0D0D"/>
                  </a:solidFill>
                  <a:latin typeface="Titillium Web Regular Bold"/>
                </a:rPr>
                <a:t>i</a:t>
              </a:r>
              <a:r>
                <a:rPr lang="en-US" sz="1400" dirty="0">
                  <a:solidFill>
                    <a:srgbClr val="0D0D0D"/>
                  </a:solidFill>
                  <a:latin typeface="Titillium Web Regular Bold"/>
                </a:rPr>
                <a:t>++; // </a:t>
              </a:r>
              <a:r>
                <a:rPr lang="en-US" sz="1400" dirty="0" err="1">
                  <a:solidFill>
                    <a:srgbClr val="0D0D0D"/>
                  </a:solidFill>
                  <a:latin typeface="Titillium Web Regular Bold"/>
                </a:rPr>
                <a:t>busca</a:t>
              </a:r>
              <a:r>
                <a:rPr lang="en-US" sz="1400" dirty="0">
                  <a:solidFill>
                    <a:srgbClr val="0D0D0D"/>
                  </a:solidFill>
                  <a:latin typeface="Titillium Web Regular Bold"/>
                </a:rPr>
                <a:t> </a:t>
              </a:r>
              <a:r>
                <a:rPr lang="en-US" sz="1400" dirty="0" err="1">
                  <a:solidFill>
                    <a:srgbClr val="0D0D0D"/>
                  </a:solidFill>
                  <a:latin typeface="Titillium Web Regular Bold"/>
                </a:rPr>
                <a:t>elemento</a:t>
              </a:r>
              <a:r>
                <a:rPr lang="en-US" sz="1400" dirty="0">
                  <a:solidFill>
                    <a:srgbClr val="0D0D0D"/>
                  </a:solidFill>
                  <a:latin typeface="Titillium Web Regular Bold"/>
                </a:rPr>
                <a:t> mayor que </a:t>
              </a:r>
              <a:r>
                <a:rPr lang="en-US" sz="1400" dirty="0" err="1">
                  <a:solidFill>
                    <a:srgbClr val="0D0D0D"/>
                  </a:solidFill>
                  <a:latin typeface="Titillium Web Regular Bold"/>
                </a:rPr>
                <a:t>pivote</a:t>
              </a:r>
              <a:endParaRPr lang="en-US" sz="1400" dirty="0">
                <a:solidFill>
                  <a:srgbClr val="0D0D0D"/>
                </a:solidFill>
                <a:latin typeface="Titillium Web Regular Bold"/>
              </a:endParaRPr>
            </a:p>
            <a:p>
              <a:pPr algn="just">
                <a:lnSpc>
                  <a:spcPts val="2501"/>
                </a:lnSpc>
              </a:pPr>
              <a:r>
                <a:rPr lang="en-US" sz="1400" dirty="0">
                  <a:solidFill>
                    <a:srgbClr val="0D0D0D"/>
                  </a:solidFill>
                  <a:latin typeface="Titillium Web Regular Bold"/>
                </a:rPr>
                <a:t>while(A[j] &gt; </a:t>
              </a:r>
              <a:r>
                <a:rPr lang="en-US" sz="1400" dirty="0" err="1">
                  <a:solidFill>
                    <a:srgbClr val="0D0D0D"/>
                  </a:solidFill>
                  <a:latin typeface="Titillium Web Regular Bold"/>
                </a:rPr>
                <a:t>pivote</a:t>
              </a:r>
              <a:r>
                <a:rPr lang="en-US" sz="1400" dirty="0">
                  <a:solidFill>
                    <a:srgbClr val="0D0D0D"/>
                  </a:solidFill>
                  <a:latin typeface="Titillium Web Regular Bold"/>
                </a:rPr>
                <a:t>) j--;           // </a:t>
              </a:r>
              <a:r>
                <a:rPr lang="en-US" sz="1400" dirty="0" err="1">
                  <a:solidFill>
                    <a:srgbClr val="0D0D0D"/>
                  </a:solidFill>
                  <a:latin typeface="Titillium Web Regular Bold"/>
                </a:rPr>
                <a:t>busca</a:t>
              </a:r>
              <a:r>
                <a:rPr lang="en-US" sz="1400" dirty="0">
                  <a:solidFill>
                    <a:srgbClr val="0D0D0D"/>
                  </a:solidFill>
                  <a:latin typeface="Titillium Web Regular Bold"/>
                </a:rPr>
                <a:t> </a:t>
              </a:r>
              <a:r>
                <a:rPr lang="en-US" sz="1400" dirty="0" err="1">
                  <a:solidFill>
                    <a:srgbClr val="0D0D0D"/>
                  </a:solidFill>
                  <a:latin typeface="Titillium Web Regular Bold"/>
                </a:rPr>
                <a:t>elemento</a:t>
              </a:r>
              <a:r>
                <a:rPr lang="en-US" sz="1400" dirty="0">
                  <a:solidFill>
                    <a:srgbClr val="0D0D0D"/>
                  </a:solidFill>
                  <a:latin typeface="Titillium Web Regular Bold"/>
                </a:rPr>
                <a:t> </a:t>
              </a:r>
              <a:r>
                <a:rPr lang="en-US" sz="1400" dirty="0" err="1">
                  <a:solidFill>
                    <a:srgbClr val="0D0D0D"/>
                  </a:solidFill>
                  <a:latin typeface="Titillium Web Regular Bold"/>
                </a:rPr>
                <a:t>menor</a:t>
              </a:r>
              <a:r>
                <a:rPr lang="en-US" sz="1400" dirty="0">
                  <a:solidFill>
                    <a:srgbClr val="0D0D0D"/>
                  </a:solidFill>
                  <a:latin typeface="Titillium Web Regular Bold"/>
                </a:rPr>
                <a:t> que </a:t>
              </a:r>
              <a:r>
                <a:rPr lang="en-US" sz="1400" dirty="0" err="1">
                  <a:solidFill>
                    <a:srgbClr val="0D0D0D"/>
                  </a:solidFill>
                  <a:latin typeface="Titillium Web Regular Bold"/>
                </a:rPr>
                <a:t>pivote</a:t>
              </a:r>
              <a:endParaRPr lang="en-US" sz="1400" dirty="0">
                <a:solidFill>
                  <a:srgbClr val="0D0D0D"/>
                </a:solidFill>
                <a:latin typeface="Titillium Web Regular Bold"/>
              </a:endParaRPr>
            </a:p>
            <a:p>
              <a:pPr algn="just">
                <a:lnSpc>
                  <a:spcPts val="2501"/>
                </a:lnSpc>
              </a:pPr>
              <a:r>
                <a:rPr lang="en-US" sz="1400" dirty="0">
                  <a:solidFill>
                    <a:srgbClr val="0D0D0D"/>
                  </a:solidFill>
                  <a:latin typeface="Titillium Web Regular Bold"/>
                </a:rPr>
                <a:t>if (</a:t>
              </a:r>
              <a:r>
                <a:rPr lang="en-US" sz="1400" dirty="0" err="1">
                  <a:solidFill>
                    <a:srgbClr val="0D0D0D"/>
                  </a:solidFill>
                  <a:latin typeface="Titillium Web Regular Bold"/>
                </a:rPr>
                <a:t>i</a:t>
              </a:r>
              <a:r>
                <a:rPr lang="en-US" sz="1400" dirty="0">
                  <a:solidFill>
                    <a:srgbClr val="0D0D0D"/>
                  </a:solidFill>
                  <a:latin typeface="Titillium Web Regular Bold"/>
                </a:rPr>
                <a:t> &lt; j) {                        // </a:t>
              </a:r>
              <a:r>
                <a:rPr lang="en-US" sz="1400" dirty="0" err="1">
                  <a:solidFill>
                    <a:srgbClr val="0D0D0D"/>
                  </a:solidFill>
                  <a:latin typeface="Titillium Web Regular Bold"/>
                </a:rPr>
                <a:t>si</a:t>
              </a:r>
              <a:r>
                <a:rPr lang="en-US" sz="1400" dirty="0">
                  <a:solidFill>
                    <a:srgbClr val="0D0D0D"/>
                  </a:solidFill>
                  <a:latin typeface="Titillium Web Regular Bold"/>
                </a:rPr>
                <a:t> no se </a:t>
              </a:r>
              <a:r>
                <a:rPr lang="en-US" sz="1400" dirty="0" err="1">
                  <a:solidFill>
                    <a:srgbClr val="0D0D0D"/>
                  </a:solidFill>
                  <a:latin typeface="Titillium Web Regular Bold"/>
                </a:rPr>
                <a:t>han</a:t>
              </a:r>
              <a:r>
                <a:rPr lang="en-US" sz="1400" dirty="0">
                  <a:solidFill>
                    <a:srgbClr val="0D0D0D"/>
                  </a:solidFill>
                  <a:latin typeface="Titillium Web Regular Bold"/>
                </a:rPr>
                <a:t> cruzado                      </a:t>
              </a:r>
            </a:p>
            <a:p>
              <a:pPr algn="just">
                <a:lnSpc>
                  <a:spcPts val="2501"/>
                </a:lnSpc>
              </a:pPr>
              <a:r>
                <a:rPr lang="en-US" sz="1400" dirty="0">
                  <a:solidFill>
                    <a:srgbClr val="0D0D0D"/>
                  </a:solidFill>
                  <a:latin typeface="Titillium Web Regular Bold"/>
                </a:rPr>
                <a:t>         aux= A[</a:t>
              </a:r>
              <a:r>
                <a:rPr lang="en-US" sz="1400" dirty="0" err="1">
                  <a:solidFill>
                    <a:srgbClr val="0D0D0D"/>
                  </a:solidFill>
                  <a:latin typeface="Titillium Web Regular Bold"/>
                </a:rPr>
                <a:t>i</a:t>
              </a:r>
              <a:r>
                <a:rPr lang="en-US" sz="1400" dirty="0">
                  <a:solidFill>
                    <a:srgbClr val="0D0D0D"/>
                  </a:solidFill>
                  <a:latin typeface="Titillium Web Regular Bold"/>
                </a:rPr>
                <a:t>];                      // </a:t>
              </a:r>
              <a:r>
                <a:rPr lang="en-US" sz="1400" dirty="0" err="1">
                  <a:solidFill>
                    <a:srgbClr val="0D0D0D"/>
                  </a:solidFill>
                  <a:latin typeface="Titillium Web Regular Bold"/>
                </a:rPr>
                <a:t>los</a:t>
              </a:r>
              <a:r>
                <a:rPr lang="en-US" sz="1400" dirty="0">
                  <a:solidFill>
                    <a:srgbClr val="0D0D0D"/>
                  </a:solidFill>
                  <a:latin typeface="Titillium Web Regular Bold"/>
                </a:rPr>
                <a:t> </a:t>
              </a:r>
              <a:r>
                <a:rPr lang="en-US" sz="1400" dirty="0" err="1">
                  <a:solidFill>
                    <a:srgbClr val="0D0D0D"/>
                  </a:solidFill>
                  <a:latin typeface="Titillium Web Regular Bold"/>
                </a:rPr>
                <a:t>intercambia</a:t>
              </a:r>
              <a:endParaRPr lang="en-US" sz="1400" dirty="0">
                <a:solidFill>
                  <a:srgbClr val="0D0D0D"/>
                </a:solidFill>
                <a:latin typeface="Titillium Web Regular Bold"/>
              </a:endParaRPr>
            </a:p>
            <a:p>
              <a:pPr algn="just">
                <a:lnSpc>
                  <a:spcPts val="2501"/>
                </a:lnSpc>
              </a:pPr>
              <a:r>
                <a:rPr lang="en-US" sz="1400" dirty="0">
                  <a:solidFill>
                    <a:srgbClr val="0D0D0D"/>
                  </a:solidFill>
                  <a:latin typeface="Titillium Web Regular Bold"/>
                </a:rPr>
                <a:t>         A[</a:t>
              </a:r>
              <a:r>
                <a:rPr lang="en-US" sz="1400" dirty="0" err="1">
                  <a:solidFill>
                    <a:srgbClr val="0D0D0D"/>
                  </a:solidFill>
                  <a:latin typeface="Titillium Web Regular Bold"/>
                </a:rPr>
                <a:t>i</a:t>
              </a:r>
              <a:r>
                <a:rPr lang="en-US" sz="1400" dirty="0">
                  <a:solidFill>
                    <a:srgbClr val="0D0D0D"/>
                  </a:solidFill>
                  <a:latin typeface="Titillium Web Regular Bold"/>
                </a:rPr>
                <a:t>]=A[j];</a:t>
              </a:r>
            </a:p>
            <a:p>
              <a:pPr algn="just">
                <a:lnSpc>
                  <a:spcPts val="2501"/>
                </a:lnSpc>
              </a:pPr>
              <a:r>
                <a:rPr lang="en-US" sz="1400" dirty="0">
                  <a:solidFill>
                    <a:srgbClr val="0D0D0D"/>
                  </a:solidFill>
                  <a:latin typeface="Titillium Web Regular Bold"/>
                </a:rPr>
                <a:t>         A[j]=aux;</a:t>
              </a:r>
            </a:p>
            <a:p>
              <a:pPr algn="just">
                <a:lnSpc>
                  <a:spcPts val="2501"/>
                </a:lnSpc>
              </a:pPr>
              <a:r>
                <a:rPr lang="en-US" sz="1400" dirty="0">
                  <a:solidFill>
                    <a:srgbClr val="0D0D0D"/>
                  </a:solidFill>
                  <a:latin typeface="Titillium Web Regular Bold"/>
                </a:rPr>
                <a:t>     }</a:t>
              </a:r>
            </a:p>
            <a:p>
              <a:pPr algn="just">
                <a:lnSpc>
                  <a:spcPts val="2501"/>
                </a:lnSpc>
              </a:pPr>
              <a:r>
                <a:rPr lang="en-US" sz="1400" dirty="0">
                  <a:solidFill>
                    <a:srgbClr val="0D0D0D"/>
                  </a:solidFill>
                  <a:latin typeface="Titillium Web Regular Bold"/>
                </a:rPr>
                <a:t>   }</a:t>
              </a:r>
            </a:p>
            <a:p>
              <a:pPr algn="just">
                <a:lnSpc>
                  <a:spcPts val="2501"/>
                </a:lnSpc>
              </a:pPr>
              <a:r>
                <a:rPr lang="en-US" sz="1400" dirty="0">
                  <a:solidFill>
                    <a:srgbClr val="0D0D0D"/>
                  </a:solidFill>
                  <a:latin typeface="Titillium Web Regular Bold"/>
                </a:rPr>
                <a:t>   A[</a:t>
              </a:r>
              <a:r>
                <a:rPr lang="en-US" sz="1400" dirty="0" err="1">
                  <a:solidFill>
                    <a:srgbClr val="0D0D0D"/>
                  </a:solidFill>
                  <a:latin typeface="Titillium Web Regular Bold"/>
                </a:rPr>
                <a:t>izq</a:t>
              </a:r>
              <a:r>
                <a:rPr lang="en-US" sz="1400" dirty="0">
                  <a:solidFill>
                    <a:srgbClr val="0D0D0D"/>
                  </a:solidFill>
                  <a:latin typeface="Titillium Web Regular Bold"/>
                </a:rPr>
                <a:t>]=A[j];      // se </a:t>
              </a:r>
              <a:r>
                <a:rPr lang="en-US" sz="1400" dirty="0" err="1">
                  <a:solidFill>
                    <a:srgbClr val="0D0D0D"/>
                  </a:solidFill>
                  <a:latin typeface="Titillium Web Regular Bold"/>
                </a:rPr>
                <a:t>coloca</a:t>
              </a:r>
              <a:r>
                <a:rPr lang="en-US" sz="1400" dirty="0">
                  <a:solidFill>
                    <a:srgbClr val="0D0D0D"/>
                  </a:solidFill>
                  <a:latin typeface="Titillium Web Regular Bold"/>
                </a:rPr>
                <a:t> </a:t>
              </a:r>
              <a:r>
                <a:rPr lang="en-US" sz="1400" dirty="0" err="1">
                  <a:solidFill>
                    <a:srgbClr val="0D0D0D"/>
                  </a:solidFill>
                  <a:latin typeface="Titillium Web Regular Bold"/>
                </a:rPr>
                <a:t>el</a:t>
              </a:r>
              <a:r>
                <a:rPr lang="en-US" sz="1400" dirty="0">
                  <a:solidFill>
                    <a:srgbClr val="0D0D0D"/>
                  </a:solidFill>
                  <a:latin typeface="Titillium Web Regular Bold"/>
                </a:rPr>
                <a:t> </a:t>
              </a:r>
              <a:r>
                <a:rPr lang="en-US" sz="1400" dirty="0" err="1">
                  <a:solidFill>
                    <a:srgbClr val="0D0D0D"/>
                  </a:solidFill>
                  <a:latin typeface="Titillium Web Regular Bold"/>
                </a:rPr>
                <a:t>pivote</a:t>
              </a:r>
              <a:r>
                <a:rPr lang="en-US" sz="1400" dirty="0">
                  <a:solidFill>
                    <a:srgbClr val="0D0D0D"/>
                  </a:solidFill>
                  <a:latin typeface="Titillium Web Regular Bold"/>
                </a:rPr>
                <a:t> </a:t>
              </a:r>
              <a:r>
                <a:rPr lang="en-US" sz="1400" dirty="0" err="1">
                  <a:solidFill>
                    <a:srgbClr val="0D0D0D"/>
                  </a:solidFill>
                  <a:latin typeface="Titillium Web Regular Bold"/>
                </a:rPr>
                <a:t>en</a:t>
              </a:r>
              <a:r>
                <a:rPr lang="en-US" sz="1400" dirty="0">
                  <a:solidFill>
                    <a:srgbClr val="0D0D0D"/>
                  </a:solidFill>
                  <a:latin typeface="Titillium Web Regular Bold"/>
                </a:rPr>
                <a:t> </a:t>
              </a:r>
              <a:r>
                <a:rPr lang="en-US" sz="1400" dirty="0" err="1">
                  <a:solidFill>
                    <a:srgbClr val="0D0D0D"/>
                  </a:solidFill>
                  <a:latin typeface="Titillium Web Regular Bold"/>
                </a:rPr>
                <a:t>su</a:t>
              </a:r>
              <a:r>
                <a:rPr lang="en-US" sz="1400" dirty="0">
                  <a:solidFill>
                    <a:srgbClr val="0D0D0D"/>
                  </a:solidFill>
                  <a:latin typeface="Titillium Web Regular Bold"/>
                </a:rPr>
                <a:t> </a:t>
              </a:r>
              <a:r>
                <a:rPr lang="en-US" sz="1400" dirty="0" err="1">
                  <a:solidFill>
                    <a:srgbClr val="0D0D0D"/>
                  </a:solidFill>
                  <a:latin typeface="Titillium Web Regular Bold"/>
                </a:rPr>
                <a:t>lugar</a:t>
              </a:r>
              <a:r>
                <a:rPr lang="en-US" sz="1400" dirty="0">
                  <a:solidFill>
                    <a:srgbClr val="0D0D0D"/>
                  </a:solidFill>
                  <a:latin typeface="Titillium Web Regular Bold"/>
                </a:rPr>
                <a:t> de forma que </a:t>
              </a:r>
              <a:r>
                <a:rPr lang="en-US" sz="1400" dirty="0" err="1">
                  <a:solidFill>
                    <a:srgbClr val="0D0D0D"/>
                  </a:solidFill>
                  <a:latin typeface="Titillium Web Regular Bold"/>
                </a:rPr>
                <a:t>tendremos</a:t>
              </a:r>
              <a:r>
                <a:rPr lang="en-US" sz="1400" dirty="0">
                  <a:solidFill>
                    <a:srgbClr val="0D0D0D"/>
                  </a:solidFill>
                  <a:latin typeface="Titillium Web Regular Bold"/>
                </a:rPr>
                <a:t>                                    </a:t>
              </a:r>
            </a:p>
            <a:p>
              <a:pPr algn="just">
                <a:lnSpc>
                  <a:spcPts val="2501"/>
                </a:lnSpc>
              </a:pPr>
              <a:r>
                <a:rPr lang="en-US" sz="1400" dirty="0">
                  <a:solidFill>
                    <a:srgbClr val="0D0D0D"/>
                  </a:solidFill>
                  <a:latin typeface="Titillium Web Regular Bold"/>
                </a:rPr>
                <a:t>   A[j]=</a:t>
              </a:r>
              <a:r>
                <a:rPr lang="en-US" sz="1400" dirty="0" err="1">
                  <a:solidFill>
                    <a:srgbClr val="0D0D0D"/>
                  </a:solidFill>
                  <a:latin typeface="Titillium Web Regular Bold"/>
                </a:rPr>
                <a:t>pivote</a:t>
              </a:r>
              <a:r>
                <a:rPr lang="en-US" sz="1400" dirty="0">
                  <a:solidFill>
                    <a:srgbClr val="0D0D0D"/>
                  </a:solidFill>
                  <a:latin typeface="Titillium Web Regular Bold"/>
                </a:rPr>
                <a:t>;      // </a:t>
              </a:r>
              <a:r>
                <a:rPr lang="en-US" sz="1400" dirty="0" err="1">
                  <a:solidFill>
                    <a:srgbClr val="0D0D0D"/>
                  </a:solidFill>
                  <a:latin typeface="Titillium Web Regular Bold"/>
                </a:rPr>
                <a:t>los</a:t>
              </a:r>
              <a:r>
                <a:rPr lang="en-US" sz="1400" dirty="0">
                  <a:solidFill>
                    <a:srgbClr val="0D0D0D"/>
                  </a:solidFill>
                  <a:latin typeface="Titillium Web Regular Bold"/>
                </a:rPr>
                <a:t> </a:t>
              </a:r>
              <a:r>
                <a:rPr lang="en-US" sz="1400" dirty="0" err="1">
                  <a:solidFill>
                    <a:srgbClr val="0D0D0D"/>
                  </a:solidFill>
                  <a:latin typeface="Titillium Web Regular Bold"/>
                </a:rPr>
                <a:t>menores</a:t>
              </a:r>
              <a:r>
                <a:rPr lang="en-US" sz="1400" dirty="0">
                  <a:solidFill>
                    <a:srgbClr val="0D0D0D"/>
                  </a:solidFill>
                  <a:latin typeface="Titillium Web Regular Bold"/>
                </a:rPr>
                <a:t> a </a:t>
              </a:r>
              <a:r>
                <a:rPr lang="en-US" sz="1400" dirty="0" err="1">
                  <a:solidFill>
                    <a:srgbClr val="0D0D0D"/>
                  </a:solidFill>
                  <a:latin typeface="Titillium Web Regular Bold"/>
                </a:rPr>
                <a:t>su</a:t>
              </a:r>
              <a:r>
                <a:rPr lang="en-US" sz="1400" dirty="0">
                  <a:solidFill>
                    <a:srgbClr val="0D0D0D"/>
                  </a:solidFill>
                  <a:latin typeface="Titillium Web Regular Bold"/>
                </a:rPr>
                <a:t> </a:t>
              </a:r>
              <a:r>
                <a:rPr lang="en-US" sz="1400" dirty="0" err="1">
                  <a:solidFill>
                    <a:srgbClr val="0D0D0D"/>
                  </a:solidFill>
                  <a:latin typeface="Titillium Web Regular Bold"/>
                </a:rPr>
                <a:t>izquierda</a:t>
              </a:r>
              <a:r>
                <a:rPr lang="en-US" sz="1400" dirty="0">
                  <a:solidFill>
                    <a:srgbClr val="0D0D0D"/>
                  </a:solidFill>
                  <a:latin typeface="Titillium Web Regular Bold"/>
                </a:rPr>
                <a:t> y </a:t>
              </a:r>
              <a:r>
                <a:rPr lang="en-US" sz="1400" dirty="0" err="1">
                  <a:solidFill>
                    <a:srgbClr val="0D0D0D"/>
                  </a:solidFill>
                  <a:latin typeface="Titillium Web Regular Bold"/>
                </a:rPr>
                <a:t>los</a:t>
              </a:r>
              <a:r>
                <a:rPr lang="en-US" sz="1400" dirty="0">
                  <a:solidFill>
                    <a:srgbClr val="0D0D0D"/>
                  </a:solidFill>
                  <a:latin typeface="Titillium Web Regular Bold"/>
                </a:rPr>
                <a:t> </a:t>
              </a:r>
              <a:r>
                <a:rPr lang="en-US" sz="1400" dirty="0" err="1">
                  <a:solidFill>
                    <a:srgbClr val="0D0D0D"/>
                  </a:solidFill>
                  <a:latin typeface="Titillium Web Regular Bold"/>
                </a:rPr>
                <a:t>mayores</a:t>
              </a:r>
              <a:r>
                <a:rPr lang="en-US" sz="1400" dirty="0">
                  <a:solidFill>
                    <a:srgbClr val="0D0D0D"/>
                  </a:solidFill>
                  <a:latin typeface="Titillium Web Regular Bold"/>
                </a:rPr>
                <a:t> a </a:t>
              </a:r>
              <a:r>
                <a:rPr lang="en-US" sz="1400" dirty="0" err="1">
                  <a:solidFill>
                    <a:srgbClr val="0D0D0D"/>
                  </a:solidFill>
                  <a:latin typeface="Titillium Web Regular Bold"/>
                </a:rPr>
                <a:t>su</a:t>
              </a:r>
              <a:r>
                <a:rPr lang="en-US" sz="1400" dirty="0">
                  <a:solidFill>
                    <a:srgbClr val="0D0D0D"/>
                  </a:solidFill>
                  <a:latin typeface="Titillium Web Regular Bold"/>
                </a:rPr>
                <a:t> </a:t>
              </a:r>
              <a:r>
                <a:rPr lang="en-US" sz="1400" dirty="0" err="1">
                  <a:solidFill>
                    <a:srgbClr val="0D0D0D"/>
                  </a:solidFill>
                  <a:latin typeface="Titillium Web Regular Bold"/>
                </a:rPr>
                <a:t>derecha</a:t>
              </a:r>
              <a:endParaRPr lang="en-US" sz="1400" dirty="0">
                <a:solidFill>
                  <a:srgbClr val="0D0D0D"/>
                </a:solidFill>
                <a:latin typeface="Titillium Web Regular Bold"/>
              </a:endParaRPr>
            </a:p>
            <a:p>
              <a:pPr algn="just">
                <a:lnSpc>
                  <a:spcPts val="2501"/>
                </a:lnSpc>
              </a:pPr>
              <a:r>
                <a:rPr lang="en-US" sz="1400" dirty="0">
                  <a:solidFill>
                    <a:srgbClr val="0D0D0D"/>
                  </a:solidFill>
                  <a:latin typeface="Titillium Web Regular Bold"/>
                </a:rPr>
                <a:t>if(</a:t>
              </a:r>
              <a:r>
                <a:rPr lang="en-US" sz="1400" dirty="0" err="1">
                  <a:solidFill>
                    <a:srgbClr val="0D0D0D"/>
                  </a:solidFill>
                  <a:latin typeface="Titillium Web Regular Bold"/>
                </a:rPr>
                <a:t>izq</a:t>
              </a:r>
              <a:r>
                <a:rPr lang="en-US" sz="1400" dirty="0">
                  <a:solidFill>
                    <a:srgbClr val="0D0D0D"/>
                  </a:solidFill>
                  <a:latin typeface="Titillium Web Regular Bold"/>
                </a:rPr>
                <a:t> &lt; j-1)</a:t>
              </a:r>
            </a:p>
            <a:p>
              <a:pPr algn="just">
                <a:lnSpc>
                  <a:spcPts val="2501"/>
                </a:lnSpc>
              </a:pPr>
              <a:r>
                <a:rPr lang="en-US" sz="1400" dirty="0">
                  <a:solidFill>
                    <a:srgbClr val="0D0D0D"/>
                  </a:solidFill>
                  <a:latin typeface="Titillium Web Regular Bold"/>
                </a:rPr>
                <a:t>      quicksort(A,izq,j-1);          // </a:t>
              </a:r>
              <a:r>
                <a:rPr lang="en-US" sz="1400" dirty="0" err="1">
                  <a:solidFill>
                    <a:srgbClr val="0D0D0D"/>
                  </a:solidFill>
                  <a:latin typeface="Titillium Web Regular Bold"/>
                </a:rPr>
                <a:t>ordenamos</a:t>
              </a:r>
              <a:r>
                <a:rPr lang="en-US" sz="1400" dirty="0">
                  <a:solidFill>
                    <a:srgbClr val="0D0D0D"/>
                  </a:solidFill>
                  <a:latin typeface="Titillium Web Regular Bold"/>
                </a:rPr>
                <a:t> subarray </a:t>
              </a:r>
              <a:r>
                <a:rPr lang="en-US" sz="1400" dirty="0" err="1">
                  <a:solidFill>
                    <a:srgbClr val="0D0D0D"/>
                  </a:solidFill>
                  <a:latin typeface="Titillium Web Regular Bold"/>
                </a:rPr>
                <a:t>izquierdo</a:t>
              </a:r>
              <a:endParaRPr lang="en-US" sz="1400" dirty="0">
                <a:solidFill>
                  <a:srgbClr val="0D0D0D"/>
                </a:solidFill>
                <a:latin typeface="Titillium Web Regular Bold"/>
              </a:endParaRPr>
            </a:p>
            <a:p>
              <a:pPr algn="just">
                <a:lnSpc>
                  <a:spcPts val="2501"/>
                </a:lnSpc>
              </a:pPr>
              <a:r>
                <a:rPr lang="en-US" sz="1400" dirty="0">
                  <a:solidFill>
                    <a:srgbClr val="0D0D0D"/>
                  </a:solidFill>
                  <a:latin typeface="Titillium Web Regular Bold"/>
                </a:rPr>
                <a:t>if(j+1 &lt; der)</a:t>
              </a:r>
            </a:p>
            <a:p>
              <a:pPr algn="just">
                <a:lnSpc>
                  <a:spcPts val="2501"/>
                </a:lnSpc>
              </a:pPr>
              <a:r>
                <a:rPr lang="en-US" sz="1400" dirty="0">
                  <a:solidFill>
                    <a:srgbClr val="0D0D0D"/>
                  </a:solidFill>
                  <a:latin typeface="Titillium Web Regular Bold"/>
                </a:rPr>
                <a:t>      quicksort(A,j+1,der);          // </a:t>
              </a:r>
              <a:r>
                <a:rPr lang="en-US" sz="1400" dirty="0" err="1">
                  <a:solidFill>
                    <a:srgbClr val="0D0D0D"/>
                  </a:solidFill>
                  <a:latin typeface="Titillium Web Regular Bold"/>
                </a:rPr>
                <a:t>ordenamos</a:t>
              </a:r>
              <a:r>
                <a:rPr lang="en-US" sz="1400" dirty="0">
                  <a:solidFill>
                    <a:srgbClr val="0D0D0D"/>
                  </a:solidFill>
                  <a:latin typeface="Titillium Web Regular Bold"/>
                </a:rPr>
                <a:t> subarray derecho</a:t>
              </a:r>
            </a:p>
            <a:p>
              <a:pPr algn="just">
                <a:lnSpc>
                  <a:spcPts val="2501"/>
                </a:lnSpc>
              </a:pPr>
              <a:r>
                <a:rPr lang="en-US" sz="1400" dirty="0">
                  <a:solidFill>
                    <a:srgbClr val="0D0D0D"/>
                  </a:solidFill>
                  <a:latin typeface="Titillium Web Regular Bold"/>
                </a:rPr>
                <a:t>  }</a:t>
              </a:r>
            </a:p>
            <a:p>
              <a:pPr>
                <a:lnSpc>
                  <a:spcPts val="3201"/>
                </a:lnSpc>
              </a:pPr>
              <a:endParaRPr lang="en-US" sz="1786" dirty="0">
                <a:solidFill>
                  <a:srgbClr val="0D0D0D"/>
                </a:solidFill>
                <a:latin typeface="Titillium Web Regular Bold"/>
              </a:endParaRPr>
            </a:p>
          </p:txBody>
        </p:sp>
      </p:grpSp>
      <p:sp>
        <p:nvSpPr>
          <p:cNvPr id="17" name="TextBox 17"/>
          <p:cNvSpPr txBox="1"/>
          <p:nvPr/>
        </p:nvSpPr>
        <p:spPr>
          <a:xfrm>
            <a:off x="839099" y="201752"/>
            <a:ext cx="4083032" cy="1261110"/>
          </a:xfrm>
          <a:prstGeom prst="rect">
            <a:avLst/>
          </a:prstGeom>
        </p:spPr>
        <p:txBody>
          <a:bodyPr lIns="0" tIns="0" rIns="0" bIns="0" rtlCol="0" anchor="t">
            <a:spAutoFit/>
          </a:bodyPr>
          <a:lstStyle/>
          <a:p>
            <a:pPr marL="0" lvl="0" indent="0" algn="ctr">
              <a:lnSpc>
                <a:spcPts val="5040"/>
              </a:lnSpc>
            </a:pPr>
            <a:r>
              <a:rPr lang="en-US" sz="3600">
                <a:solidFill>
                  <a:srgbClr val="0D0D0D"/>
                </a:solidFill>
                <a:latin typeface="Titillium Web Bold"/>
              </a:rPr>
              <a:t>ORDENAMIENTO QUICKSHORT</a:t>
            </a:r>
          </a:p>
        </p:txBody>
      </p:sp>
      <p:sp>
        <p:nvSpPr>
          <p:cNvPr id="18" name="TextBox 18"/>
          <p:cNvSpPr txBox="1"/>
          <p:nvPr/>
        </p:nvSpPr>
        <p:spPr>
          <a:xfrm>
            <a:off x="5821391" y="1767548"/>
            <a:ext cx="11973616" cy="1461770"/>
          </a:xfrm>
          <a:prstGeom prst="rect">
            <a:avLst/>
          </a:prstGeom>
        </p:spPr>
        <p:txBody>
          <a:bodyPr lIns="0" tIns="0" rIns="0" bIns="0" rtlCol="0" anchor="t">
            <a:spAutoFit/>
          </a:bodyPr>
          <a:lstStyle/>
          <a:p>
            <a:pPr algn="just">
              <a:lnSpc>
                <a:spcPts val="2379"/>
              </a:lnSpc>
            </a:pPr>
            <a:r>
              <a:rPr lang="en-US" sz="1699" dirty="0" err="1">
                <a:solidFill>
                  <a:srgbClr val="0D0D0D"/>
                </a:solidFill>
                <a:latin typeface="Titillium Web Regular"/>
              </a:rPr>
              <a:t>Después</a:t>
            </a:r>
            <a:r>
              <a:rPr lang="en-US" sz="1699" dirty="0">
                <a:solidFill>
                  <a:srgbClr val="0D0D0D"/>
                </a:solidFill>
                <a:latin typeface="Titillium Web Regular"/>
              </a:rPr>
              <a:t> de </a:t>
            </a:r>
            <a:r>
              <a:rPr lang="en-US" sz="1699" dirty="0" err="1">
                <a:solidFill>
                  <a:srgbClr val="0D0D0D"/>
                </a:solidFill>
                <a:latin typeface="Titillium Web Regular"/>
              </a:rPr>
              <a:t>elegir</a:t>
            </a:r>
            <a:r>
              <a:rPr lang="en-US" sz="1699" dirty="0">
                <a:solidFill>
                  <a:srgbClr val="0D0D0D"/>
                </a:solidFill>
                <a:latin typeface="Titillium Web Regular"/>
              </a:rPr>
              <a:t> </a:t>
            </a:r>
            <a:r>
              <a:rPr lang="en-US" sz="1699" dirty="0" err="1">
                <a:solidFill>
                  <a:srgbClr val="0D0D0D"/>
                </a:solidFill>
                <a:latin typeface="Titillium Web Regular"/>
              </a:rPr>
              <a:t>el</a:t>
            </a:r>
            <a:r>
              <a:rPr lang="en-US" sz="1699" dirty="0">
                <a:solidFill>
                  <a:srgbClr val="0D0D0D"/>
                </a:solidFill>
                <a:latin typeface="Titillium Web Regular"/>
              </a:rPr>
              <a:t> </a:t>
            </a:r>
            <a:r>
              <a:rPr lang="en-US" sz="1699" dirty="0" err="1">
                <a:solidFill>
                  <a:srgbClr val="0D0D0D"/>
                </a:solidFill>
                <a:latin typeface="Titillium Web Regular"/>
              </a:rPr>
              <a:t>pivote</a:t>
            </a:r>
            <a:r>
              <a:rPr lang="en-US" sz="1699" dirty="0">
                <a:solidFill>
                  <a:srgbClr val="0D0D0D"/>
                </a:solidFill>
                <a:latin typeface="Titillium Web Regular"/>
              </a:rPr>
              <a:t> se </a:t>
            </a:r>
            <a:r>
              <a:rPr lang="en-US" sz="1699" dirty="0" err="1">
                <a:solidFill>
                  <a:srgbClr val="0D0D0D"/>
                </a:solidFill>
                <a:latin typeface="Titillium Web Regular"/>
              </a:rPr>
              <a:t>realizan</a:t>
            </a:r>
            <a:r>
              <a:rPr lang="en-US" sz="1699" dirty="0">
                <a:solidFill>
                  <a:srgbClr val="0D0D0D"/>
                </a:solidFill>
                <a:latin typeface="Titillium Web Regular"/>
              </a:rPr>
              <a:t> dos </a:t>
            </a:r>
            <a:r>
              <a:rPr lang="en-US" sz="1699" dirty="0" err="1">
                <a:solidFill>
                  <a:srgbClr val="0D0D0D"/>
                </a:solidFill>
                <a:latin typeface="Titillium Web Regular"/>
              </a:rPr>
              <a:t>búsquedas</a:t>
            </a:r>
            <a:r>
              <a:rPr lang="en-US" sz="1699" dirty="0">
                <a:solidFill>
                  <a:srgbClr val="0D0D0D"/>
                </a:solidFill>
                <a:latin typeface="Titillium Web Regular"/>
              </a:rPr>
              <a:t>:</a:t>
            </a:r>
          </a:p>
          <a:p>
            <a:pPr marL="367029" lvl="1" indent="-183514" algn="just">
              <a:lnSpc>
                <a:spcPts val="2379"/>
              </a:lnSpc>
              <a:buFont typeface="Arial"/>
              <a:buChar char="•"/>
            </a:pPr>
            <a:r>
              <a:rPr lang="en-US" sz="1699" dirty="0">
                <a:solidFill>
                  <a:srgbClr val="0D0D0D"/>
                </a:solidFill>
                <a:latin typeface="Titillium Web Regular"/>
              </a:rPr>
              <a:t>Una de </a:t>
            </a:r>
            <a:r>
              <a:rPr lang="en-US" sz="1699" dirty="0" err="1">
                <a:solidFill>
                  <a:srgbClr val="0D0D0D"/>
                </a:solidFill>
                <a:latin typeface="Titillium Web Regular"/>
              </a:rPr>
              <a:t>izquierda</a:t>
            </a:r>
            <a:r>
              <a:rPr lang="en-US" sz="1699" dirty="0">
                <a:solidFill>
                  <a:srgbClr val="0D0D0D"/>
                </a:solidFill>
                <a:latin typeface="Titillium Web Regular"/>
              </a:rPr>
              <a:t> a </a:t>
            </a:r>
            <a:r>
              <a:rPr lang="en-US" sz="1699" dirty="0" err="1">
                <a:solidFill>
                  <a:srgbClr val="0D0D0D"/>
                </a:solidFill>
                <a:latin typeface="Titillium Web Regular"/>
              </a:rPr>
              <a:t>derecha</a:t>
            </a:r>
            <a:r>
              <a:rPr lang="en-US" sz="1699" dirty="0">
                <a:solidFill>
                  <a:srgbClr val="0D0D0D"/>
                </a:solidFill>
                <a:latin typeface="Titillium Web Regular"/>
              </a:rPr>
              <a:t>, </a:t>
            </a:r>
            <a:r>
              <a:rPr lang="en-US" sz="1699" dirty="0" err="1">
                <a:solidFill>
                  <a:srgbClr val="0D0D0D"/>
                </a:solidFill>
                <a:latin typeface="Titillium Web Regular"/>
              </a:rPr>
              <a:t>buscando</a:t>
            </a:r>
            <a:r>
              <a:rPr lang="en-US" sz="1699" dirty="0">
                <a:solidFill>
                  <a:srgbClr val="0D0D0D"/>
                </a:solidFill>
                <a:latin typeface="Titillium Web Regular"/>
              </a:rPr>
              <a:t> un </a:t>
            </a:r>
            <a:r>
              <a:rPr lang="en-US" sz="1699" dirty="0" err="1">
                <a:solidFill>
                  <a:srgbClr val="0D0D0D"/>
                </a:solidFill>
                <a:latin typeface="Titillium Web Regular"/>
              </a:rPr>
              <a:t>elemento</a:t>
            </a:r>
            <a:r>
              <a:rPr lang="en-US" sz="1699" dirty="0">
                <a:solidFill>
                  <a:srgbClr val="0D0D0D"/>
                </a:solidFill>
                <a:latin typeface="Titillium Web Regular"/>
              </a:rPr>
              <a:t> mayor que </a:t>
            </a:r>
            <a:r>
              <a:rPr lang="en-US" sz="1699" dirty="0" err="1">
                <a:solidFill>
                  <a:srgbClr val="0D0D0D"/>
                </a:solidFill>
                <a:latin typeface="Titillium Web Regular"/>
              </a:rPr>
              <a:t>el</a:t>
            </a:r>
            <a:r>
              <a:rPr lang="en-US" sz="1699" dirty="0">
                <a:solidFill>
                  <a:srgbClr val="0D0D0D"/>
                </a:solidFill>
                <a:latin typeface="Titillium Web Regular"/>
              </a:rPr>
              <a:t> </a:t>
            </a:r>
            <a:r>
              <a:rPr lang="en-US" sz="1699" dirty="0" err="1">
                <a:solidFill>
                  <a:srgbClr val="0D0D0D"/>
                </a:solidFill>
                <a:latin typeface="Titillium Web Regular"/>
              </a:rPr>
              <a:t>pivote</a:t>
            </a:r>
            <a:endParaRPr lang="en-US" sz="1699" dirty="0">
              <a:solidFill>
                <a:srgbClr val="0D0D0D"/>
              </a:solidFill>
              <a:latin typeface="Titillium Web Regular"/>
            </a:endParaRPr>
          </a:p>
          <a:p>
            <a:pPr marL="367029" lvl="1" indent="-183514" algn="just">
              <a:lnSpc>
                <a:spcPts val="2379"/>
              </a:lnSpc>
              <a:buFont typeface="Arial"/>
              <a:buChar char="•"/>
            </a:pPr>
            <a:r>
              <a:rPr lang="en-US" sz="1699" dirty="0" err="1">
                <a:solidFill>
                  <a:srgbClr val="0D0D0D"/>
                </a:solidFill>
                <a:latin typeface="Titillium Web Regular"/>
              </a:rPr>
              <a:t>Otra</a:t>
            </a:r>
            <a:r>
              <a:rPr lang="en-US" sz="1699" dirty="0">
                <a:solidFill>
                  <a:srgbClr val="0D0D0D"/>
                </a:solidFill>
                <a:latin typeface="Titillium Web Regular"/>
              </a:rPr>
              <a:t> de </a:t>
            </a:r>
            <a:r>
              <a:rPr lang="en-US" sz="1699" dirty="0" err="1">
                <a:solidFill>
                  <a:srgbClr val="0D0D0D"/>
                </a:solidFill>
                <a:latin typeface="Titillium Web Regular"/>
              </a:rPr>
              <a:t>derecha</a:t>
            </a:r>
            <a:r>
              <a:rPr lang="en-US" sz="1699" dirty="0">
                <a:solidFill>
                  <a:srgbClr val="0D0D0D"/>
                </a:solidFill>
                <a:latin typeface="Titillium Web Regular"/>
              </a:rPr>
              <a:t> a </a:t>
            </a:r>
            <a:r>
              <a:rPr lang="en-US" sz="1699" dirty="0" err="1">
                <a:solidFill>
                  <a:srgbClr val="0D0D0D"/>
                </a:solidFill>
                <a:latin typeface="Titillium Web Regular"/>
              </a:rPr>
              <a:t>izquierda</a:t>
            </a:r>
            <a:r>
              <a:rPr lang="en-US" sz="1699" dirty="0">
                <a:solidFill>
                  <a:srgbClr val="0D0D0D"/>
                </a:solidFill>
                <a:latin typeface="Titillium Web Regular"/>
              </a:rPr>
              <a:t>, </a:t>
            </a:r>
            <a:r>
              <a:rPr lang="en-US" sz="1699" dirty="0" err="1">
                <a:solidFill>
                  <a:srgbClr val="0D0D0D"/>
                </a:solidFill>
                <a:latin typeface="Titillium Web Regular"/>
              </a:rPr>
              <a:t>buscando</a:t>
            </a:r>
            <a:r>
              <a:rPr lang="en-US" sz="1699" dirty="0">
                <a:solidFill>
                  <a:srgbClr val="0D0D0D"/>
                </a:solidFill>
                <a:latin typeface="Titillium Web Regular"/>
              </a:rPr>
              <a:t> un </a:t>
            </a:r>
            <a:r>
              <a:rPr lang="en-US" sz="1699" dirty="0" err="1">
                <a:solidFill>
                  <a:srgbClr val="0D0D0D"/>
                </a:solidFill>
                <a:latin typeface="Titillium Web Regular"/>
              </a:rPr>
              <a:t>elemento</a:t>
            </a:r>
            <a:r>
              <a:rPr lang="en-US" sz="1699" dirty="0">
                <a:solidFill>
                  <a:srgbClr val="0D0D0D"/>
                </a:solidFill>
                <a:latin typeface="Titillium Web Regular"/>
              </a:rPr>
              <a:t> </a:t>
            </a:r>
            <a:r>
              <a:rPr lang="en-US" sz="1699" dirty="0" err="1">
                <a:solidFill>
                  <a:srgbClr val="0D0D0D"/>
                </a:solidFill>
                <a:latin typeface="Titillium Web Regular"/>
              </a:rPr>
              <a:t>menor</a:t>
            </a:r>
            <a:r>
              <a:rPr lang="en-US" sz="1699" dirty="0">
                <a:solidFill>
                  <a:srgbClr val="0D0D0D"/>
                </a:solidFill>
                <a:latin typeface="Titillium Web Regular"/>
              </a:rPr>
              <a:t> que </a:t>
            </a:r>
            <a:r>
              <a:rPr lang="en-US" sz="1699" dirty="0" err="1">
                <a:solidFill>
                  <a:srgbClr val="0D0D0D"/>
                </a:solidFill>
                <a:latin typeface="Titillium Web Regular"/>
              </a:rPr>
              <a:t>el</a:t>
            </a:r>
            <a:r>
              <a:rPr lang="en-US" sz="1699" dirty="0">
                <a:solidFill>
                  <a:srgbClr val="0D0D0D"/>
                </a:solidFill>
                <a:latin typeface="Titillium Web Regular"/>
              </a:rPr>
              <a:t> </a:t>
            </a:r>
            <a:r>
              <a:rPr lang="en-US" sz="1699" dirty="0" err="1">
                <a:solidFill>
                  <a:srgbClr val="0D0D0D"/>
                </a:solidFill>
                <a:latin typeface="Titillium Web Regular"/>
              </a:rPr>
              <a:t>pivote</a:t>
            </a:r>
            <a:r>
              <a:rPr lang="en-US" sz="1699" dirty="0">
                <a:solidFill>
                  <a:srgbClr val="0D0D0D"/>
                </a:solidFill>
                <a:latin typeface="Titillium Web Regular"/>
              </a:rPr>
              <a:t>.</a:t>
            </a:r>
          </a:p>
          <a:p>
            <a:pPr marL="367029" lvl="1" indent="-183514" algn="just">
              <a:lnSpc>
                <a:spcPts val="2379"/>
              </a:lnSpc>
              <a:buFont typeface="Arial"/>
              <a:buChar char="•"/>
            </a:pPr>
            <a:r>
              <a:rPr lang="en-US" sz="1699" dirty="0">
                <a:solidFill>
                  <a:srgbClr val="0D0D0D"/>
                </a:solidFill>
                <a:latin typeface="Titillium Web Regular"/>
              </a:rPr>
              <a:t>Cuando se </a:t>
            </a:r>
            <a:r>
              <a:rPr lang="en-US" sz="1699" dirty="0" err="1">
                <a:solidFill>
                  <a:srgbClr val="0D0D0D"/>
                </a:solidFill>
                <a:latin typeface="Titillium Web Regular"/>
              </a:rPr>
              <a:t>han</a:t>
            </a:r>
            <a:r>
              <a:rPr lang="en-US" sz="1699" dirty="0">
                <a:solidFill>
                  <a:srgbClr val="0D0D0D"/>
                </a:solidFill>
                <a:latin typeface="Titillium Web Regular"/>
              </a:rPr>
              <a:t> </a:t>
            </a:r>
            <a:r>
              <a:rPr lang="en-US" sz="1699" dirty="0" err="1">
                <a:solidFill>
                  <a:srgbClr val="0D0D0D"/>
                </a:solidFill>
                <a:latin typeface="Titillium Web Regular"/>
              </a:rPr>
              <a:t>encontrado</a:t>
            </a:r>
            <a:r>
              <a:rPr lang="en-US" sz="1699" dirty="0">
                <a:solidFill>
                  <a:srgbClr val="0D0D0D"/>
                </a:solidFill>
                <a:latin typeface="Titillium Web Regular"/>
              </a:rPr>
              <a:t> </a:t>
            </a:r>
            <a:r>
              <a:rPr lang="en-US" sz="1699" dirty="0" err="1">
                <a:solidFill>
                  <a:srgbClr val="0D0D0D"/>
                </a:solidFill>
                <a:latin typeface="Titillium Web Regular"/>
              </a:rPr>
              <a:t>los</a:t>
            </a:r>
            <a:r>
              <a:rPr lang="en-US" sz="1699" dirty="0">
                <a:solidFill>
                  <a:srgbClr val="0D0D0D"/>
                </a:solidFill>
                <a:latin typeface="Titillium Web Regular"/>
              </a:rPr>
              <a:t> dos </a:t>
            </a:r>
            <a:r>
              <a:rPr lang="en-US" sz="1699" dirty="0" err="1">
                <a:solidFill>
                  <a:srgbClr val="0D0D0D"/>
                </a:solidFill>
                <a:latin typeface="Titillium Web Regular"/>
              </a:rPr>
              <a:t>elementos</a:t>
            </a:r>
            <a:r>
              <a:rPr lang="en-US" sz="1699" dirty="0">
                <a:solidFill>
                  <a:srgbClr val="0D0D0D"/>
                </a:solidFill>
                <a:latin typeface="Titillium Web Regular"/>
              </a:rPr>
              <a:t> </a:t>
            </a:r>
            <a:r>
              <a:rPr lang="en-US" sz="1699" dirty="0" err="1">
                <a:solidFill>
                  <a:srgbClr val="0D0D0D"/>
                </a:solidFill>
                <a:latin typeface="Titillium Web Regular"/>
              </a:rPr>
              <a:t>anteriores</a:t>
            </a:r>
            <a:r>
              <a:rPr lang="en-US" sz="1699" dirty="0">
                <a:solidFill>
                  <a:srgbClr val="0D0D0D"/>
                </a:solidFill>
                <a:latin typeface="Titillium Web Regular"/>
              </a:rPr>
              <a:t>, se </a:t>
            </a:r>
            <a:r>
              <a:rPr lang="en-US" sz="1699" dirty="0" err="1">
                <a:solidFill>
                  <a:srgbClr val="0D0D0D"/>
                </a:solidFill>
                <a:latin typeface="Titillium Web Regular"/>
              </a:rPr>
              <a:t>intercambian</a:t>
            </a:r>
            <a:r>
              <a:rPr lang="en-US" sz="1699" dirty="0">
                <a:solidFill>
                  <a:srgbClr val="0D0D0D"/>
                </a:solidFill>
                <a:latin typeface="Titillium Web Regular"/>
              </a:rPr>
              <a:t>, y se </a:t>
            </a:r>
            <a:r>
              <a:rPr lang="en-US" sz="1699" dirty="0" err="1">
                <a:solidFill>
                  <a:srgbClr val="0D0D0D"/>
                </a:solidFill>
                <a:latin typeface="Titillium Web Regular"/>
              </a:rPr>
              <a:t>sigue</a:t>
            </a:r>
            <a:r>
              <a:rPr lang="en-US" sz="1699" dirty="0">
                <a:solidFill>
                  <a:srgbClr val="0D0D0D"/>
                </a:solidFill>
                <a:latin typeface="Titillium Web Regular"/>
              </a:rPr>
              <a:t> </a:t>
            </a:r>
            <a:r>
              <a:rPr lang="en-US" sz="1699" dirty="0" err="1">
                <a:solidFill>
                  <a:srgbClr val="0D0D0D"/>
                </a:solidFill>
                <a:latin typeface="Titillium Web Regular"/>
              </a:rPr>
              <a:t>realizando</a:t>
            </a:r>
            <a:r>
              <a:rPr lang="en-US" sz="1699" dirty="0">
                <a:solidFill>
                  <a:srgbClr val="0D0D0D"/>
                </a:solidFill>
                <a:latin typeface="Titillium Web Regular"/>
              </a:rPr>
              <a:t> la </a:t>
            </a:r>
            <a:r>
              <a:rPr lang="en-US" sz="1699" dirty="0" err="1">
                <a:solidFill>
                  <a:srgbClr val="0D0D0D"/>
                </a:solidFill>
                <a:latin typeface="Titillium Web Regular"/>
              </a:rPr>
              <a:t>búsqueda</a:t>
            </a:r>
            <a:r>
              <a:rPr lang="en-US" sz="1699" dirty="0">
                <a:solidFill>
                  <a:srgbClr val="0D0D0D"/>
                </a:solidFill>
                <a:latin typeface="Titillium Web Regular"/>
              </a:rPr>
              <a:t> hasta que las dos </a:t>
            </a:r>
            <a:r>
              <a:rPr lang="en-US" sz="1699" dirty="0" err="1">
                <a:solidFill>
                  <a:srgbClr val="0D0D0D"/>
                </a:solidFill>
                <a:latin typeface="Titillium Web Regular"/>
              </a:rPr>
              <a:t>búsquedas</a:t>
            </a:r>
            <a:r>
              <a:rPr lang="en-US" sz="1699" dirty="0">
                <a:solidFill>
                  <a:srgbClr val="0D0D0D"/>
                </a:solidFill>
                <a:latin typeface="Titillium Web Regular"/>
              </a:rPr>
              <a:t> se </a:t>
            </a:r>
            <a:r>
              <a:rPr lang="en-US" sz="1699" dirty="0" err="1">
                <a:solidFill>
                  <a:srgbClr val="0D0D0D"/>
                </a:solidFill>
                <a:latin typeface="Titillium Web Regular"/>
              </a:rPr>
              <a:t>encuentran</a:t>
            </a:r>
            <a:r>
              <a:rPr lang="en-US" sz="1699" dirty="0">
                <a:solidFill>
                  <a:srgbClr val="0D0D0D"/>
                </a:solidFill>
                <a:latin typeface="Titillium Web Regular"/>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F2F2F2"/>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8843"/>
          <a:stretch>
            <a:fillRect/>
          </a:stretch>
        </p:blipFill>
        <p:spPr>
          <a:xfrm>
            <a:off x="5521481" y="29014"/>
            <a:ext cx="12766519" cy="1424342"/>
          </a:xfrm>
          <a:prstGeom prst="rect">
            <a:avLst/>
          </a:prstGeom>
        </p:spPr>
      </p:pic>
      <p:grpSp>
        <p:nvGrpSpPr>
          <p:cNvPr id="4" name="Group 4"/>
          <p:cNvGrpSpPr/>
          <p:nvPr/>
        </p:nvGrpSpPr>
        <p:grpSpPr>
          <a:xfrm>
            <a:off x="839099" y="3151479"/>
            <a:ext cx="3757734" cy="5808314"/>
            <a:chOff x="0" y="0"/>
            <a:chExt cx="989691" cy="1529762"/>
          </a:xfrm>
        </p:grpSpPr>
        <p:sp>
          <p:nvSpPr>
            <p:cNvPr id="5" name="Freeform 5"/>
            <p:cNvSpPr/>
            <p:nvPr/>
          </p:nvSpPr>
          <p:spPr>
            <a:xfrm>
              <a:off x="0" y="0"/>
              <a:ext cx="989691" cy="1529762"/>
            </a:xfrm>
            <a:custGeom>
              <a:avLst/>
              <a:gdLst/>
              <a:ahLst/>
              <a:cxnLst/>
              <a:rect l="l" t="t" r="r" b="b"/>
              <a:pathLst>
                <a:path w="989691" h="1529762">
                  <a:moveTo>
                    <a:pt x="0" y="0"/>
                  </a:moveTo>
                  <a:lnTo>
                    <a:pt x="989691" y="0"/>
                  </a:lnTo>
                  <a:lnTo>
                    <a:pt x="989691" y="1529762"/>
                  </a:lnTo>
                  <a:lnTo>
                    <a:pt x="0" y="1529762"/>
                  </a:lnTo>
                  <a:close/>
                </a:path>
              </a:pathLst>
            </a:custGeom>
            <a:solidFill>
              <a:srgbClr val="F2F2F2"/>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9099" y="2018271"/>
            <a:ext cx="4083032" cy="7267533"/>
          </a:xfrm>
          <a:prstGeom prst="rect">
            <a:avLst/>
          </a:prstGeom>
        </p:spPr>
      </p:pic>
      <p:grpSp>
        <p:nvGrpSpPr>
          <p:cNvPr id="8" name="Group 8"/>
          <p:cNvGrpSpPr/>
          <p:nvPr/>
        </p:nvGrpSpPr>
        <p:grpSpPr>
          <a:xfrm>
            <a:off x="1438508" y="2530354"/>
            <a:ext cx="3684183" cy="6376892"/>
            <a:chOff x="0" y="0"/>
            <a:chExt cx="1340653" cy="2320515"/>
          </a:xfrm>
        </p:grpSpPr>
        <p:sp>
          <p:nvSpPr>
            <p:cNvPr id="9" name="Freeform 9"/>
            <p:cNvSpPr/>
            <p:nvPr/>
          </p:nvSpPr>
          <p:spPr>
            <a:xfrm>
              <a:off x="0" y="0"/>
              <a:ext cx="1340653" cy="2320515"/>
            </a:xfrm>
            <a:custGeom>
              <a:avLst/>
              <a:gdLst/>
              <a:ahLst/>
              <a:cxnLst/>
              <a:rect l="l" t="t" r="r" b="b"/>
              <a:pathLst>
                <a:path w="1340653" h="2320515">
                  <a:moveTo>
                    <a:pt x="0" y="0"/>
                  </a:moveTo>
                  <a:lnTo>
                    <a:pt x="1340653" y="0"/>
                  </a:lnTo>
                  <a:lnTo>
                    <a:pt x="1340653" y="2320515"/>
                  </a:lnTo>
                  <a:lnTo>
                    <a:pt x="0" y="2320515"/>
                  </a:lnTo>
                  <a:close/>
                </a:path>
              </a:pathLst>
            </a:custGeom>
            <a:solidFill>
              <a:srgbClr val="FFB3D2"/>
            </a:solidFill>
            <a:ln w="19050">
              <a:solidFill>
                <a:srgbClr val="0D0D0D"/>
              </a:solidFill>
            </a:ln>
          </p:spPr>
        </p:sp>
        <p:sp>
          <p:nvSpPr>
            <p:cNvPr id="10" name="TextBox 10"/>
            <p:cNvSpPr txBox="1"/>
            <p:nvPr/>
          </p:nvSpPr>
          <p:spPr>
            <a:xfrm>
              <a:off x="0" y="791623"/>
              <a:ext cx="1267670" cy="850900"/>
            </a:xfrm>
            <a:prstGeom prst="rect">
              <a:avLst/>
            </a:prstGeom>
          </p:spPr>
          <p:txBody>
            <a:bodyPr lIns="254000" tIns="254000" rIns="254000" bIns="254000" rtlCol="0" anchor="ctr"/>
            <a:lstStyle/>
            <a:p>
              <a:pPr algn="just">
                <a:lnSpc>
                  <a:spcPts val="2659"/>
                </a:lnSpc>
              </a:pPr>
              <a:r>
                <a:rPr lang="en-US" sz="1899" dirty="0">
                  <a:solidFill>
                    <a:srgbClr val="0D0D0D"/>
                  </a:solidFill>
                  <a:latin typeface="Titillium Web Regular Bold"/>
                </a:rPr>
                <a:t>Una </a:t>
              </a:r>
              <a:r>
                <a:rPr lang="en-US" sz="1899" dirty="0" err="1">
                  <a:solidFill>
                    <a:srgbClr val="0D0D0D"/>
                  </a:solidFill>
                  <a:latin typeface="Titillium Web Regular Bold"/>
                </a:rPr>
                <a:t>alternativa</a:t>
              </a:r>
              <a:r>
                <a:rPr lang="en-US" sz="1899" dirty="0">
                  <a:solidFill>
                    <a:srgbClr val="0D0D0D"/>
                  </a:solidFill>
                  <a:latin typeface="Titillium Web Regular Bold"/>
                </a:rPr>
                <a:t> a </a:t>
              </a:r>
              <a:r>
                <a:rPr lang="en-US" sz="1899" dirty="0" err="1">
                  <a:solidFill>
                    <a:srgbClr val="0D0D0D"/>
                  </a:solidFill>
                  <a:latin typeface="Titillium Web Regular Bold"/>
                </a:rPr>
                <a:t>elegir</a:t>
              </a:r>
              <a:r>
                <a:rPr lang="en-US" sz="1899" dirty="0">
                  <a:solidFill>
                    <a:srgbClr val="0D0D0D"/>
                  </a:solidFill>
                  <a:latin typeface="Titillium Web Regular Bold"/>
                </a:rPr>
                <a:t> </a:t>
              </a:r>
              <a:r>
                <a:rPr lang="en-US" sz="1899" dirty="0" err="1">
                  <a:solidFill>
                    <a:srgbClr val="0D0D0D"/>
                  </a:solidFill>
                  <a:latin typeface="Titillium Web Regular Bold"/>
                </a:rPr>
                <a:t>el</a:t>
              </a:r>
              <a:r>
                <a:rPr lang="en-US" sz="1899" dirty="0">
                  <a:solidFill>
                    <a:srgbClr val="0D0D0D"/>
                  </a:solidFill>
                  <a:latin typeface="Titillium Web Regular Bold"/>
                </a:rPr>
                <a:t> primer </a:t>
              </a:r>
              <a:r>
                <a:rPr lang="en-US" sz="1899" dirty="0" err="1">
                  <a:solidFill>
                    <a:srgbClr val="0D0D0D"/>
                  </a:solidFill>
                  <a:latin typeface="Titillium Web Regular Bold"/>
                </a:rPr>
                <a:t>elemento</a:t>
              </a:r>
              <a:r>
                <a:rPr lang="en-US" sz="1899" dirty="0">
                  <a:solidFill>
                    <a:srgbClr val="0D0D0D"/>
                  </a:solidFill>
                  <a:latin typeface="Titillium Web Regular Bold"/>
                </a:rPr>
                <a:t> es </a:t>
              </a:r>
              <a:r>
                <a:rPr lang="en-US" sz="1899" dirty="0" err="1">
                  <a:solidFill>
                    <a:srgbClr val="0D0D0D"/>
                  </a:solidFill>
                  <a:latin typeface="Titillium Web Regular Bold"/>
                </a:rPr>
                <a:t>elegir</a:t>
              </a:r>
              <a:r>
                <a:rPr lang="en-US" sz="1899" dirty="0">
                  <a:solidFill>
                    <a:srgbClr val="0D0D0D"/>
                  </a:solidFill>
                  <a:latin typeface="Titillium Web Regular Bold"/>
                </a:rPr>
                <a:t> </a:t>
              </a:r>
              <a:r>
                <a:rPr lang="en-US" sz="1899" dirty="0" err="1">
                  <a:solidFill>
                    <a:srgbClr val="0D0D0D"/>
                  </a:solidFill>
                  <a:latin typeface="Titillium Web Regular Bold"/>
                </a:rPr>
                <a:t>como</a:t>
              </a:r>
              <a:r>
                <a:rPr lang="en-US" sz="1899" dirty="0">
                  <a:solidFill>
                    <a:srgbClr val="0D0D0D"/>
                  </a:solidFill>
                  <a:latin typeface="Titillium Web Regular Bold"/>
                </a:rPr>
                <a:t> </a:t>
              </a:r>
              <a:r>
                <a:rPr lang="en-US" sz="1899" dirty="0" err="1">
                  <a:solidFill>
                    <a:srgbClr val="0D0D0D"/>
                  </a:solidFill>
                  <a:latin typeface="Titillium Web Regular Bold"/>
                </a:rPr>
                <a:t>pivote</a:t>
              </a:r>
              <a:r>
                <a:rPr lang="en-US" sz="1899" dirty="0">
                  <a:solidFill>
                    <a:srgbClr val="0D0D0D"/>
                  </a:solidFill>
                  <a:latin typeface="Titillium Web Regular Bold"/>
                </a:rPr>
                <a:t> un </a:t>
              </a:r>
              <a:r>
                <a:rPr lang="en-US" sz="1899" dirty="0" err="1">
                  <a:solidFill>
                    <a:srgbClr val="0D0D0D"/>
                  </a:solidFill>
                  <a:latin typeface="Titillium Web Regular Bold"/>
                </a:rPr>
                <a:t>elemento</a:t>
              </a:r>
              <a:r>
                <a:rPr lang="en-US" sz="1899" dirty="0">
                  <a:solidFill>
                    <a:srgbClr val="0D0D0D"/>
                  </a:solidFill>
                  <a:latin typeface="Titillium Web Regular Bold"/>
                </a:rPr>
                <a:t> al azar de entre </a:t>
              </a:r>
              <a:r>
                <a:rPr lang="en-US" sz="1899" dirty="0" err="1">
                  <a:solidFill>
                    <a:srgbClr val="0D0D0D"/>
                  </a:solidFill>
                  <a:latin typeface="Titillium Web Regular Bold"/>
                </a:rPr>
                <a:t>todos</a:t>
              </a:r>
              <a:r>
                <a:rPr lang="en-US" sz="1899" dirty="0">
                  <a:solidFill>
                    <a:srgbClr val="0D0D0D"/>
                  </a:solidFill>
                  <a:latin typeface="Titillium Web Regular Bold"/>
                </a:rPr>
                <a:t> </a:t>
              </a:r>
              <a:r>
                <a:rPr lang="en-US" sz="1899" dirty="0" err="1">
                  <a:solidFill>
                    <a:srgbClr val="0D0D0D"/>
                  </a:solidFill>
                  <a:latin typeface="Titillium Web Regular Bold"/>
                </a:rPr>
                <a:t>los</a:t>
              </a:r>
              <a:r>
                <a:rPr lang="en-US" sz="1899" dirty="0">
                  <a:solidFill>
                    <a:srgbClr val="0D0D0D"/>
                  </a:solidFill>
                  <a:latin typeface="Titillium Web Regular Bold"/>
                </a:rPr>
                <a:t> del array.</a:t>
              </a:r>
            </a:p>
            <a:p>
              <a:pPr algn="just">
                <a:lnSpc>
                  <a:spcPts val="2659"/>
                </a:lnSpc>
              </a:pPr>
              <a:r>
                <a:rPr lang="en-US" sz="1899" dirty="0" err="1">
                  <a:solidFill>
                    <a:srgbClr val="0D0D0D"/>
                  </a:solidFill>
                  <a:latin typeface="Titillium Web Regular Bold"/>
                </a:rPr>
                <a:t>Otra</a:t>
              </a:r>
              <a:r>
                <a:rPr lang="en-US" sz="1899" dirty="0">
                  <a:solidFill>
                    <a:srgbClr val="0D0D0D"/>
                  </a:solidFill>
                  <a:latin typeface="Titillium Web Regular Bold"/>
                </a:rPr>
                <a:t> </a:t>
              </a:r>
              <a:r>
                <a:rPr lang="en-US" sz="1899" dirty="0" err="1">
                  <a:solidFill>
                    <a:srgbClr val="0D0D0D"/>
                  </a:solidFill>
                  <a:latin typeface="Titillium Web Regular Bold"/>
                </a:rPr>
                <a:t>estrategia</a:t>
              </a:r>
              <a:r>
                <a:rPr lang="en-US" sz="1899" dirty="0">
                  <a:solidFill>
                    <a:srgbClr val="0D0D0D"/>
                  </a:solidFill>
                  <a:latin typeface="Titillium Web Regular Bold"/>
                </a:rPr>
                <a:t> es </a:t>
              </a:r>
              <a:r>
                <a:rPr lang="en-US" sz="1899" dirty="0" err="1">
                  <a:solidFill>
                    <a:srgbClr val="0D0D0D"/>
                  </a:solidFill>
                  <a:latin typeface="Titillium Web Regular Bold"/>
                </a:rPr>
                <a:t>calcular</a:t>
              </a:r>
              <a:r>
                <a:rPr lang="en-US" sz="1899" dirty="0">
                  <a:solidFill>
                    <a:srgbClr val="0D0D0D"/>
                  </a:solidFill>
                  <a:latin typeface="Titillium Web Regular Bold"/>
                </a:rPr>
                <a:t> la </a:t>
              </a:r>
              <a:r>
                <a:rPr lang="en-US" sz="1899" dirty="0" err="1">
                  <a:solidFill>
                    <a:srgbClr val="0D0D0D"/>
                  </a:solidFill>
                  <a:latin typeface="Titillium Web Regular Bold"/>
                </a:rPr>
                <a:t>mediana</a:t>
              </a:r>
              <a:r>
                <a:rPr lang="en-US" sz="1899" dirty="0">
                  <a:solidFill>
                    <a:srgbClr val="0D0D0D"/>
                  </a:solidFill>
                  <a:latin typeface="Titillium Web Regular Bold"/>
                </a:rPr>
                <a:t> de </a:t>
              </a:r>
              <a:r>
                <a:rPr lang="en-US" sz="1899" dirty="0" err="1">
                  <a:solidFill>
                    <a:srgbClr val="0D0D0D"/>
                  </a:solidFill>
                  <a:latin typeface="Titillium Web Regular Bold"/>
                </a:rPr>
                <a:t>los</a:t>
              </a:r>
              <a:r>
                <a:rPr lang="en-US" sz="1899" dirty="0">
                  <a:solidFill>
                    <a:srgbClr val="0D0D0D"/>
                  </a:solidFill>
                  <a:latin typeface="Titillium Web Regular Bold"/>
                </a:rPr>
                <a:t> </a:t>
              </a:r>
              <a:r>
                <a:rPr lang="en-US" sz="1899" dirty="0" err="1">
                  <a:solidFill>
                    <a:srgbClr val="0D0D0D"/>
                  </a:solidFill>
                  <a:latin typeface="Titillium Web Regular Bold"/>
                </a:rPr>
                <a:t>valores</a:t>
              </a:r>
              <a:r>
                <a:rPr lang="en-US" sz="1899" dirty="0">
                  <a:solidFill>
                    <a:srgbClr val="0D0D0D"/>
                  </a:solidFill>
                  <a:latin typeface="Titillium Web Regular Bold"/>
                </a:rPr>
                <a:t> de la </a:t>
              </a:r>
              <a:r>
                <a:rPr lang="en-US" sz="1899" dirty="0" err="1">
                  <a:solidFill>
                    <a:srgbClr val="0D0D0D"/>
                  </a:solidFill>
                  <a:latin typeface="Titillium Web Regular Bold"/>
                </a:rPr>
                <a:t>izquierda</a:t>
              </a:r>
              <a:r>
                <a:rPr lang="en-US" sz="1899" dirty="0">
                  <a:solidFill>
                    <a:srgbClr val="0D0D0D"/>
                  </a:solidFill>
                  <a:latin typeface="Titillium Web Regular Bold"/>
                </a:rPr>
                <a:t>, </a:t>
              </a:r>
              <a:r>
                <a:rPr lang="en-US" sz="1899" dirty="0" err="1">
                  <a:solidFill>
                    <a:srgbClr val="0D0D0D"/>
                  </a:solidFill>
                  <a:latin typeface="Titillium Web Regular Bold"/>
                </a:rPr>
                <a:t>centro</a:t>
              </a:r>
              <a:r>
                <a:rPr lang="en-US" sz="1899" dirty="0">
                  <a:solidFill>
                    <a:srgbClr val="0D0D0D"/>
                  </a:solidFill>
                  <a:latin typeface="Titillium Web Regular Bold"/>
                </a:rPr>
                <a:t> y </a:t>
              </a:r>
              <a:r>
                <a:rPr lang="en-US" sz="1899" dirty="0" err="1">
                  <a:solidFill>
                    <a:srgbClr val="0D0D0D"/>
                  </a:solidFill>
                  <a:latin typeface="Titillium Web Regular Bold"/>
                </a:rPr>
                <a:t>derecha</a:t>
              </a:r>
              <a:r>
                <a:rPr lang="en-US" sz="1899" dirty="0">
                  <a:solidFill>
                    <a:srgbClr val="0D0D0D"/>
                  </a:solidFill>
                  <a:latin typeface="Titillium Web Regular Bold"/>
                </a:rPr>
                <a:t> del vector.</a:t>
              </a:r>
            </a:p>
            <a:p>
              <a:pPr algn="just">
                <a:lnSpc>
                  <a:spcPts val="2659"/>
                </a:lnSpc>
              </a:pPr>
              <a:r>
                <a:rPr lang="en-US" sz="1899" dirty="0">
                  <a:solidFill>
                    <a:srgbClr val="0D0D0D"/>
                  </a:solidFill>
                  <a:latin typeface="Titillium Web Regular Bold"/>
                </a:rPr>
                <a:t>Por </a:t>
              </a:r>
              <a:r>
                <a:rPr lang="en-US" sz="1899" dirty="0" err="1">
                  <a:solidFill>
                    <a:srgbClr val="0D0D0D"/>
                  </a:solidFill>
                  <a:latin typeface="Titillium Web Regular Bold"/>
                </a:rPr>
                <a:t>ejemplo</a:t>
              </a:r>
              <a:r>
                <a:rPr lang="en-US" sz="1899" dirty="0">
                  <a:solidFill>
                    <a:srgbClr val="0D0D0D"/>
                  </a:solidFill>
                  <a:latin typeface="Titillium Web Regular Bold"/>
                </a:rPr>
                <a:t> para </a:t>
              </a:r>
              <a:r>
                <a:rPr lang="en-US" sz="1899" dirty="0" err="1">
                  <a:solidFill>
                    <a:srgbClr val="0D0D0D"/>
                  </a:solidFill>
                  <a:latin typeface="Titillium Web Regular Bold"/>
                </a:rPr>
                <a:t>el</a:t>
              </a:r>
              <a:r>
                <a:rPr lang="en-US" sz="1899" dirty="0">
                  <a:solidFill>
                    <a:srgbClr val="0D0D0D"/>
                  </a:solidFill>
                  <a:latin typeface="Titillium Web Regular Bold"/>
                </a:rPr>
                <a:t> vector: 9 8 1 6 10 2 3, se </a:t>
              </a:r>
              <a:r>
                <a:rPr lang="en-US" sz="1899" dirty="0" err="1">
                  <a:solidFill>
                    <a:srgbClr val="0D0D0D"/>
                  </a:solidFill>
                  <a:latin typeface="Titillium Web Regular Bold"/>
                </a:rPr>
                <a:t>calcula</a:t>
              </a:r>
              <a:r>
                <a:rPr lang="en-US" sz="1899" dirty="0">
                  <a:solidFill>
                    <a:srgbClr val="0D0D0D"/>
                  </a:solidFill>
                  <a:latin typeface="Titillium Web Regular Bold"/>
                </a:rPr>
                <a:t> la </a:t>
              </a:r>
              <a:r>
                <a:rPr lang="en-US" sz="1899" dirty="0" err="1">
                  <a:solidFill>
                    <a:srgbClr val="0D0D0D"/>
                  </a:solidFill>
                  <a:latin typeface="Titillium Web Regular Bold"/>
                </a:rPr>
                <a:t>mediana</a:t>
              </a:r>
              <a:r>
                <a:rPr lang="en-US" sz="1899" dirty="0">
                  <a:solidFill>
                    <a:srgbClr val="0D0D0D"/>
                  </a:solidFill>
                  <a:latin typeface="Titillium Web Regular Bold"/>
                </a:rPr>
                <a:t> de </a:t>
              </a:r>
              <a:r>
                <a:rPr lang="en-US" sz="1899" dirty="0" err="1">
                  <a:solidFill>
                    <a:srgbClr val="0D0D0D"/>
                  </a:solidFill>
                  <a:latin typeface="Titillium Web Regular Bold"/>
                </a:rPr>
                <a:t>los</a:t>
              </a:r>
              <a:r>
                <a:rPr lang="en-US" sz="1899" dirty="0">
                  <a:solidFill>
                    <a:srgbClr val="0D0D0D"/>
                  </a:solidFill>
                  <a:latin typeface="Titillium Web Regular Bold"/>
                </a:rPr>
                <a:t> </a:t>
              </a:r>
              <a:r>
                <a:rPr lang="en-US" sz="1899" dirty="0" err="1">
                  <a:solidFill>
                    <a:srgbClr val="0D0D0D"/>
                  </a:solidFill>
                  <a:latin typeface="Titillium Web Regular Bold"/>
                </a:rPr>
                <a:t>elementos</a:t>
              </a:r>
              <a:r>
                <a:rPr lang="en-US" sz="1899" dirty="0">
                  <a:solidFill>
                    <a:srgbClr val="0D0D0D"/>
                  </a:solidFill>
                  <a:latin typeface="Titillium Web Regular Bold"/>
                </a:rPr>
                <a:t> que </a:t>
              </a:r>
              <a:r>
                <a:rPr lang="en-US" sz="1899" dirty="0" err="1">
                  <a:solidFill>
                    <a:srgbClr val="0D0D0D"/>
                  </a:solidFill>
                  <a:latin typeface="Titillium Web Regular Bold"/>
                </a:rPr>
                <a:t>ocupan</a:t>
              </a:r>
              <a:r>
                <a:rPr lang="en-US" sz="1899" dirty="0">
                  <a:solidFill>
                    <a:srgbClr val="0D0D0D"/>
                  </a:solidFill>
                  <a:latin typeface="Titillium Web Regular Bold"/>
                </a:rPr>
                <a:t> </a:t>
              </a:r>
              <a:r>
                <a:rPr lang="en-US" sz="1899" dirty="0" err="1">
                  <a:solidFill>
                    <a:srgbClr val="0D0D0D"/>
                  </a:solidFill>
                  <a:latin typeface="Titillium Web Regular Bold"/>
                </a:rPr>
                <a:t>el</a:t>
              </a:r>
              <a:r>
                <a:rPr lang="en-US" sz="1899" dirty="0">
                  <a:solidFill>
                    <a:srgbClr val="0D0D0D"/>
                  </a:solidFill>
                  <a:latin typeface="Titillium Web Regular Bold"/>
                </a:rPr>
                <a:t> primer </a:t>
              </a:r>
              <a:r>
                <a:rPr lang="en-US" sz="1899" dirty="0" err="1">
                  <a:solidFill>
                    <a:srgbClr val="0D0D0D"/>
                  </a:solidFill>
                  <a:latin typeface="Titillium Web Regular Bold"/>
                </a:rPr>
                <a:t>lugar</a:t>
              </a:r>
              <a:r>
                <a:rPr lang="en-US" sz="1899" dirty="0">
                  <a:solidFill>
                    <a:srgbClr val="0D0D0D"/>
                  </a:solidFill>
                  <a:latin typeface="Titillium Web Regular Bold"/>
                </a:rPr>
                <a:t>, </a:t>
              </a:r>
              <a:r>
                <a:rPr lang="en-US" sz="1899" dirty="0" err="1">
                  <a:solidFill>
                    <a:srgbClr val="0D0D0D"/>
                  </a:solidFill>
                  <a:latin typeface="Titillium Web Regular Bold"/>
                </a:rPr>
                <a:t>el</a:t>
              </a:r>
              <a:r>
                <a:rPr lang="en-US" sz="1899" dirty="0">
                  <a:solidFill>
                    <a:srgbClr val="0D0D0D"/>
                  </a:solidFill>
                  <a:latin typeface="Titillium Web Regular Bold"/>
                </a:rPr>
                <a:t> </a:t>
              </a:r>
              <a:r>
                <a:rPr lang="en-US" sz="1899" dirty="0" err="1">
                  <a:solidFill>
                    <a:srgbClr val="0D0D0D"/>
                  </a:solidFill>
                  <a:latin typeface="Titillium Web Regular Bold"/>
                </a:rPr>
                <a:t>último</a:t>
              </a:r>
              <a:r>
                <a:rPr lang="en-US" sz="1899" dirty="0">
                  <a:solidFill>
                    <a:srgbClr val="0D0D0D"/>
                  </a:solidFill>
                  <a:latin typeface="Titillium Web Regular Bold"/>
                </a:rPr>
                <a:t> y </a:t>
              </a:r>
              <a:r>
                <a:rPr lang="en-US" sz="1899" dirty="0" err="1">
                  <a:solidFill>
                    <a:srgbClr val="0D0D0D"/>
                  </a:solidFill>
                  <a:latin typeface="Titillium Web Regular Bold"/>
                </a:rPr>
                <a:t>el</a:t>
              </a:r>
              <a:r>
                <a:rPr lang="en-US" sz="1899" dirty="0">
                  <a:solidFill>
                    <a:srgbClr val="0D0D0D"/>
                  </a:solidFill>
                  <a:latin typeface="Titillium Web Regular Bold"/>
                </a:rPr>
                <a:t> </a:t>
              </a:r>
              <a:r>
                <a:rPr lang="en-US" sz="1899" dirty="0" err="1">
                  <a:solidFill>
                    <a:srgbClr val="0D0D0D"/>
                  </a:solidFill>
                  <a:latin typeface="Titillium Web Regular Bold"/>
                </a:rPr>
                <a:t>centro</a:t>
              </a:r>
              <a:r>
                <a:rPr lang="en-US" sz="1899" dirty="0">
                  <a:solidFill>
                    <a:srgbClr val="0D0D0D"/>
                  </a:solidFill>
                  <a:latin typeface="Titillium Web Regular Bold"/>
                </a:rPr>
                <a:t> o sea 9 3 6. La </a:t>
              </a:r>
              <a:r>
                <a:rPr lang="en-US" sz="1899" dirty="0" err="1">
                  <a:solidFill>
                    <a:srgbClr val="0D0D0D"/>
                  </a:solidFill>
                  <a:latin typeface="Titillium Web Regular Bold"/>
                </a:rPr>
                <a:t>mediana</a:t>
              </a:r>
              <a:r>
                <a:rPr lang="en-US" sz="1899" dirty="0">
                  <a:solidFill>
                    <a:srgbClr val="0D0D0D"/>
                  </a:solidFill>
                  <a:latin typeface="Titillium Web Regular Bold"/>
                </a:rPr>
                <a:t> es 6 que </a:t>
              </a:r>
              <a:r>
                <a:rPr lang="en-US" sz="1899" dirty="0" err="1">
                  <a:solidFill>
                    <a:srgbClr val="0D0D0D"/>
                  </a:solidFill>
                  <a:latin typeface="Titillium Web Regular Bold"/>
                </a:rPr>
                <a:t>determinaría</a:t>
              </a:r>
              <a:r>
                <a:rPr lang="en-US" sz="1899" dirty="0">
                  <a:solidFill>
                    <a:srgbClr val="0D0D0D"/>
                  </a:solidFill>
                  <a:latin typeface="Titillium Web Regular Bold"/>
                </a:rPr>
                <a:t> las </a:t>
              </a:r>
              <a:r>
                <a:rPr lang="en-US" sz="1899" dirty="0" err="1">
                  <a:solidFill>
                    <a:srgbClr val="0D0D0D"/>
                  </a:solidFill>
                  <a:latin typeface="Titillium Web Regular Bold"/>
                </a:rPr>
                <a:t>particiones</a:t>
              </a:r>
              <a:r>
                <a:rPr lang="en-US" sz="1899" dirty="0">
                  <a:solidFill>
                    <a:srgbClr val="0D0D0D"/>
                  </a:solidFill>
                  <a:latin typeface="Titillium Web Regular Bold"/>
                </a:rPr>
                <a:t> {1 3 2} {6} {8 10 9}.</a:t>
              </a:r>
            </a:p>
            <a:p>
              <a:pPr algn="just">
                <a:lnSpc>
                  <a:spcPts val="2239"/>
                </a:lnSpc>
              </a:pPr>
              <a:endParaRPr lang="en-US" sz="1899" dirty="0">
                <a:solidFill>
                  <a:srgbClr val="0D0D0D"/>
                </a:solidFill>
                <a:latin typeface="Titillium Web Regular Bold"/>
              </a:endParaRPr>
            </a:p>
            <a:p>
              <a:pPr algn="just">
                <a:lnSpc>
                  <a:spcPts val="2239"/>
                </a:lnSpc>
              </a:pPr>
              <a:endParaRPr lang="en-US" sz="1899" dirty="0">
                <a:solidFill>
                  <a:srgbClr val="0D0D0D"/>
                </a:solidFill>
                <a:latin typeface="Titillium Web Regular Bold"/>
              </a:endParaRPr>
            </a:p>
          </p:txBody>
        </p:sp>
      </p:grpSp>
      <p:grpSp>
        <p:nvGrpSpPr>
          <p:cNvPr id="11" name="Group 11"/>
          <p:cNvGrpSpPr/>
          <p:nvPr/>
        </p:nvGrpSpPr>
        <p:grpSpPr>
          <a:xfrm>
            <a:off x="5521481" y="1462862"/>
            <a:ext cx="12766519" cy="8824138"/>
            <a:chOff x="0" y="0"/>
            <a:chExt cx="3362375" cy="2324053"/>
          </a:xfrm>
        </p:grpSpPr>
        <p:sp>
          <p:nvSpPr>
            <p:cNvPr id="12" name="Freeform 12"/>
            <p:cNvSpPr/>
            <p:nvPr/>
          </p:nvSpPr>
          <p:spPr>
            <a:xfrm>
              <a:off x="0" y="0"/>
              <a:ext cx="3362375" cy="2324053"/>
            </a:xfrm>
            <a:custGeom>
              <a:avLst/>
              <a:gdLst/>
              <a:ahLst/>
              <a:cxnLst/>
              <a:rect l="l" t="t" r="r" b="b"/>
              <a:pathLst>
                <a:path w="3362375" h="2324053">
                  <a:moveTo>
                    <a:pt x="0" y="0"/>
                  </a:moveTo>
                  <a:lnTo>
                    <a:pt x="3362375" y="0"/>
                  </a:lnTo>
                  <a:lnTo>
                    <a:pt x="3362375" y="2324053"/>
                  </a:lnTo>
                  <a:lnTo>
                    <a:pt x="0" y="2324053"/>
                  </a:lnTo>
                  <a:close/>
                </a:path>
              </a:pathLst>
            </a:custGeom>
            <a:solidFill>
              <a:srgbClr val="F2F2F2"/>
            </a:solidFill>
            <a:ln w="28575">
              <a:solidFill>
                <a:srgbClr val="0D0D0D"/>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4" name="Picture 14"/>
          <p:cNvPicPr>
            <a:picLocks noChangeAspect="1"/>
          </p:cNvPicPr>
          <p:nvPr/>
        </p:nvPicPr>
        <p:blipFill>
          <a:blip r:embed="rId6"/>
          <a:srcRect t="1900" b="1900"/>
          <a:stretch>
            <a:fillRect/>
          </a:stretch>
        </p:blipFill>
        <p:spPr>
          <a:xfrm>
            <a:off x="6089144" y="2530354"/>
            <a:ext cx="10452122" cy="4875543"/>
          </a:xfrm>
          <a:prstGeom prst="rect">
            <a:avLst/>
          </a:prstGeom>
        </p:spPr>
      </p:pic>
      <p:sp>
        <p:nvSpPr>
          <p:cNvPr id="15" name="TextBox 15"/>
          <p:cNvSpPr txBox="1"/>
          <p:nvPr/>
        </p:nvSpPr>
        <p:spPr>
          <a:xfrm>
            <a:off x="839099" y="201752"/>
            <a:ext cx="4083032" cy="1261110"/>
          </a:xfrm>
          <a:prstGeom prst="rect">
            <a:avLst/>
          </a:prstGeom>
        </p:spPr>
        <p:txBody>
          <a:bodyPr lIns="0" tIns="0" rIns="0" bIns="0" rtlCol="0" anchor="t">
            <a:spAutoFit/>
          </a:bodyPr>
          <a:lstStyle/>
          <a:p>
            <a:pPr marL="0" lvl="0" indent="0" algn="ctr">
              <a:lnSpc>
                <a:spcPts val="5040"/>
              </a:lnSpc>
            </a:pPr>
            <a:r>
              <a:rPr lang="en-US" sz="3600">
                <a:solidFill>
                  <a:srgbClr val="0D0D0D"/>
                </a:solidFill>
                <a:latin typeface="Titillium Web Bold"/>
              </a:rPr>
              <a:t>ORDENAMIENTO QUICKSHORT</a:t>
            </a:r>
          </a:p>
        </p:txBody>
      </p:sp>
      <p:sp>
        <p:nvSpPr>
          <p:cNvPr id="16" name="TextBox 16"/>
          <p:cNvSpPr txBox="1"/>
          <p:nvPr/>
        </p:nvSpPr>
        <p:spPr>
          <a:xfrm>
            <a:off x="5821391" y="1748498"/>
            <a:ext cx="11973616" cy="422276"/>
          </a:xfrm>
          <a:prstGeom prst="rect">
            <a:avLst/>
          </a:prstGeom>
        </p:spPr>
        <p:txBody>
          <a:bodyPr lIns="0" tIns="0" rIns="0" bIns="0" rtlCol="0" anchor="t">
            <a:spAutoFit/>
          </a:bodyPr>
          <a:lstStyle/>
          <a:p>
            <a:pPr marL="539745" lvl="1" indent="-269872" algn="just">
              <a:lnSpc>
                <a:spcPts val="3499"/>
              </a:lnSpc>
              <a:buFont typeface="Arial"/>
              <a:buChar char="•"/>
            </a:pPr>
            <a:r>
              <a:rPr lang="en-US" sz="2499">
                <a:solidFill>
                  <a:srgbClr val="0D0D0D"/>
                </a:solidFill>
                <a:latin typeface="Titillium Web Regular"/>
              </a:rPr>
              <a:t>De forma gráfica el proceso sería el siguiente: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51251"/>
            <a:chOff x="0" y="0"/>
            <a:chExt cx="4816593" cy="145185"/>
          </a:xfrm>
        </p:grpSpPr>
        <p:sp>
          <p:nvSpPr>
            <p:cNvPr id="3" name="Freeform 3"/>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a:solidFill>
                <a:srgbClr val="0D0D0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48" y="188440"/>
            <a:ext cx="697483" cy="174371"/>
          </a:xfrm>
          <a:prstGeom prst="rect">
            <a:avLst/>
          </a:prstGeom>
        </p:spPr>
      </p:pic>
      <p:grpSp>
        <p:nvGrpSpPr>
          <p:cNvPr id="6" name="Group 6"/>
          <p:cNvGrpSpPr/>
          <p:nvPr/>
        </p:nvGrpSpPr>
        <p:grpSpPr>
          <a:xfrm>
            <a:off x="406431" y="4312830"/>
            <a:ext cx="4841392" cy="5856221"/>
            <a:chOff x="0" y="0"/>
            <a:chExt cx="6455190" cy="7808295"/>
          </a:xfrm>
        </p:grpSpPr>
        <p:grpSp>
          <p:nvGrpSpPr>
            <p:cNvPr id="7" name="Group 7"/>
            <p:cNvGrpSpPr/>
            <p:nvPr/>
          </p:nvGrpSpPr>
          <p:grpSpPr>
            <a:xfrm>
              <a:off x="0" y="565887"/>
              <a:ext cx="6455190" cy="7242408"/>
              <a:chOff x="0" y="0"/>
              <a:chExt cx="1238145" cy="1389138"/>
            </a:xfrm>
          </p:grpSpPr>
          <p:sp>
            <p:nvSpPr>
              <p:cNvPr id="8" name="Freeform 8"/>
              <p:cNvSpPr/>
              <p:nvPr/>
            </p:nvSpPr>
            <p:spPr>
              <a:xfrm>
                <a:off x="0" y="0"/>
                <a:ext cx="1238145" cy="1389138"/>
              </a:xfrm>
              <a:custGeom>
                <a:avLst/>
                <a:gdLst/>
                <a:ahLst/>
                <a:cxnLst/>
                <a:rect l="l" t="t" r="r" b="b"/>
                <a:pathLst>
                  <a:path w="1238145" h="1389138">
                    <a:moveTo>
                      <a:pt x="0" y="0"/>
                    </a:moveTo>
                    <a:lnTo>
                      <a:pt x="1238145" y="0"/>
                    </a:lnTo>
                    <a:lnTo>
                      <a:pt x="1238145" y="1389138"/>
                    </a:lnTo>
                    <a:lnTo>
                      <a:pt x="0" y="1389138"/>
                    </a:lnTo>
                    <a:close/>
                  </a:path>
                </a:pathLst>
              </a:custGeom>
              <a:solidFill>
                <a:srgbClr val="E0D2EF"/>
              </a:solidFill>
            </p:spPr>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099"/>
                  </a:lnSpc>
                </a:pPr>
                <a:endParaRP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6455190" cy="7320318"/>
            </a:xfrm>
            <a:prstGeom prst="rect">
              <a:avLst/>
            </a:prstGeom>
          </p:spPr>
        </p:pic>
      </p:grpSp>
      <p:grpSp>
        <p:nvGrpSpPr>
          <p:cNvPr id="11" name="Group 11"/>
          <p:cNvGrpSpPr/>
          <p:nvPr/>
        </p:nvGrpSpPr>
        <p:grpSpPr>
          <a:xfrm>
            <a:off x="6434111" y="778336"/>
            <a:ext cx="11853889" cy="9095165"/>
            <a:chOff x="0" y="0"/>
            <a:chExt cx="15805185" cy="12126887"/>
          </a:xfrm>
        </p:grpSpPr>
        <p:grpSp>
          <p:nvGrpSpPr>
            <p:cNvPr id="12" name="Group 12"/>
            <p:cNvGrpSpPr/>
            <p:nvPr/>
          </p:nvGrpSpPr>
          <p:grpSpPr>
            <a:xfrm>
              <a:off x="1025972" y="2727284"/>
              <a:ext cx="13419996" cy="8768222"/>
              <a:chOff x="0" y="0"/>
              <a:chExt cx="1883581" cy="1230675"/>
            </a:xfrm>
          </p:grpSpPr>
          <p:sp>
            <p:nvSpPr>
              <p:cNvPr id="13" name="Freeform 13"/>
              <p:cNvSpPr/>
              <p:nvPr/>
            </p:nvSpPr>
            <p:spPr>
              <a:xfrm>
                <a:off x="0" y="0"/>
                <a:ext cx="1883581" cy="1230675"/>
              </a:xfrm>
              <a:custGeom>
                <a:avLst/>
                <a:gdLst/>
                <a:ahLst/>
                <a:cxnLst/>
                <a:rect l="l" t="t" r="r" b="b"/>
                <a:pathLst>
                  <a:path w="1883581" h="1230675">
                    <a:moveTo>
                      <a:pt x="0" y="0"/>
                    </a:moveTo>
                    <a:lnTo>
                      <a:pt x="1883581" y="0"/>
                    </a:lnTo>
                    <a:lnTo>
                      <a:pt x="1883581" y="1230675"/>
                    </a:lnTo>
                    <a:lnTo>
                      <a:pt x="0" y="1230675"/>
                    </a:lnTo>
                    <a:close/>
                  </a:path>
                </a:pathLst>
              </a:custGeom>
              <a:solidFill>
                <a:srgbClr val="F2F2F2"/>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5805185" cy="12126887"/>
            </a:xfrm>
            <a:prstGeom prst="rect">
              <a:avLst/>
            </a:prstGeom>
          </p:spPr>
        </p:pic>
      </p:grpSp>
      <p:grpSp>
        <p:nvGrpSpPr>
          <p:cNvPr id="16" name="Group 16"/>
          <p:cNvGrpSpPr/>
          <p:nvPr/>
        </p:nvGrpSpPr>
        <p:grpSpPr>
          <a:xfrm>
            <a:off x="7456273" y="3259279"/>
            <a:ext cx="7438560" cy="2141678"/>
            <a:chOff x="0" y="1"/>
            <a:chExt cx="11027228" cy="3174910"/>
          </a:xfrm>
        </p:grpSpPr>
        <p:sp>
          <p:nvSpPr>
            <p:cNvPr id="17" name="Freeform 17"/>
            <p:cNvSpPr/>
            <p:nvPr/>
          </p:nvSpPr>
          <p:spPr>
            <a:xfrm>
              <a:off x="0" y="1"/>
              <a:ext cx="10870249" cy="3174910"/>
            </a:xfrm>
            <a:custGeom>
              <a:avLst/>
              <a:gdLst/>
              <a:ahLst/>
              <a:cxnLst/>
              <a:rect l="l" t="t" r="r" b="b"/>
              <a:pathLst>
                <a:path w="10870249" h="3174911">
                  <a:moveTo>
                    <a:pt x="31674" y="0"/>
                  </a:moveTo>
                  <a:lnTo>
                    <a:pt x="10838575" y="0"/>
                  </a:lnTo>
                  <a:cubicBezTo>
                    <a:pt x="10856068" y="0"/>
                    <a:pt x="10870249" y="14181"/>
                    <a:pt x="10870249" y="31674"/>
                  </a:cubicBezTo>
                  <a:lnTo>
                    <a:pt x="10870249" y="3143237"/>
                  </a:lnTo>
                  <a:cubicBezTo>
                    <a:pt x="10870249" y="3160730"/>
                    <a:pt x="10856068" y="3174911"/>
                    <a:pt x="10838575" y="3174911"/>
                  </a:cubicBezTo>
                  <a:lnTo>
                    <a:pt x="31674" y="3174911"/>
                  </a:lnTo>
                  <a:cubicBezTo>
                    <a:pt x="14181" y="3174911"/>
                    <a:pt x="0" y="3160730"/>
                    <a:pt x="0" y="3143237"/>
                  </a:cubicBezTo>
                  <a:lnTo>
                    <a:pt x="0" y="31674"/>
                  </a:lnTo>
                  <a:cubicBezTo>
                    <a:pt x="0" y="14181"/>
                    <a:pt x="14181" y="0"/>
                    <a:pt x="31674" y="0"/>
                  </a:cubicBezTo>
                  <a:close/>
                </a:path>
              </a:pathLst>
            </a:custGeom>
            <a:solidFill>
              <a:srgbClr val="F2F2F2"/>
            </a:solidFill>
            <a:ln w="19050">
              <a:solidFill>
                <a:srgbClr val="0D0D0D"/>
              </a:solidFill>
            </a:ln>
          </p:spPr>
        </p:sp>
        <p:sp>
          <p:nvSpPr>
            <p:cNvPr id="18" name="TextBox 18"/>
            <p:cNvSpPr txBox="1"/>
            <p:nvPr/>
          </p:nvSpPr>
          <p:spPr>
            <a:xfrm>
              <a:off x="0" y="1055426"/>
              <a:ext cx="11027228" cy="841375"/>
            </a:xfrm>
            <a:prstGeom prst="rect">
              <a:avLst/>
            </a:prstGeom>
          </p:spPr>
          <p:txBody>
            <a:bodyPr lIns="254000" tIns="254000" rIns="254000" bIns="254000" rtlCol="0" anchor="ctr"/>
            <a:lstStyle/>
            <a:p>
              <a:pPr algn="just">
                <a:lnSpc>
                  <a:spcPts val="2240"/>
                </a:lnSpc>
              </a:pPr>
              <a:r>
                <a:rPr lang="en-US" sz="1600" dirty="0" err="1">
                  <a:solidFill>
                    <a:srgbClr val="0D0D0D"/>
                  </a:solidFill>
                  <a:latin typeface="Titillium Web Regular Bold"/>
                </a:rPr>
                <a:t>Tenemos</a:t>
              </a:r>
              <a:r>
                <a:rPr lang="en-US" sz="1600" dirty="0">
                  <a:solidFill>
                    <a:srgbClr val="0D0D0D"/>
                  </a:solidFill>
                  <a:latin typeface="Titillium Web Regular Bold"/>
                </a:rPr>
                <a:t> </a:t>
              </a:r>
              <a:r>
                <a:rPr lang="en-US" sz="1600" dirty="0" err="1">
                  <a:solidFill>
                    <a:srgbClr val="0D0D0D"/>
                  </a:solidFill>
                  <a:latin typeface="Titillium Web Regular Bold"/>
                </a:rPr>
                <a:t>el</a:t>
              </a:r>
              <a:r>
                <a:rPr lang="en-US" sz="1600" dirty="0">
                  <a:solidFill>
                    <a:srgbClr val="0D0D0D"/>
                  </a:solidFill>
                  <a:latin typeface="Titillium Web Regular Bold"/>
                </a:rPr>
                <a:t> </a:t>
              </a:r>
              <a:r>
                <a:rPr lang="en-US" sz="1600" dirty="0" err="1">
                  <a:solidFill>
                    <a:srgbClr val="0D0D0D"/>
                  </a:solidFill>
                  <a:latin typeface="Titillium Web Regular Bold"/>
                </a:rPr>
                <a:t>programa</a:t>
              </a:r>
              <a:r>
                <a:rPr lang="en-US" sz="1600" dirty="0">
                  <a:solidFill>
                    <a:srgbClr val="0D0D0D"/>
                  </a:solidFill>
                  <a:latin typeface="Titillium Web Regular Bold"/>
                </a:rPr>
                <a:t> principal con </a:t>
              </a:r>
              <a:r>
                <a:rPr lang="en-US" sz="1600" dirty="0" err="1">
                  <a:solidFill>
                    <a:srgbClr val="0D0D0D"/>
                  </a:solidFill>
                  <a:latin typeface="Titillium Web Regular Bold"/>
                </a:rPr>
                <a:t>los</a:t>
              </a:r>
              <a:r>
                <a:rPr lang="en-US" sz="1600" dirty="0">
                  <a:solidFill>
                    <a:srgbClr val="0D0D0D"/>
                  </a:solidFill>
                  <a:latin typeface="Titillium Web Regular Bold"/>
                </a:rPr>
                <a:t> </a:t>
              </a:r>
              <a:r>
                <a:rPr lang="en-US" sz="1600" dirty="0" err="1">
                  <a:solidFill>
                    <a:srgbClr val="0D0D0D"/>
                  </a:solidFill>
                  <a:latin typeface="Titillium Web Regular Bold"/>
                </a:rPr>
                <a:t>subprogramas</a:t>
              </a:r>
              <a:r>
                <a:rPr lang="en-US" sz="1600" dirty="0">
                  <a:solidFill>
                    <a:srgbClr val="0D0D0D"/>
                  </a:solidFill>
                  <a:latin typeface="Titillium Web Regular Bold"/>
                </a:rPr>
                <a:t> A, B, C, </a:t>
              </a:r>
              <a:r>
                <a:rPr lang="en-US" sz="1600" dirty="0" err="1">
                  <a:solidFill>
                    <a:srgbClr val="0D0D0D"/>
                  </a:solidFill>
                  <a:latin typeface="Titillium Web Regular Bold"/>
                </a:rPr>
                <a:t>donde</a:t>
              </a:r>
              <a:r>
                <a:rPr lang="en-US" sz="1600" dirty="0">
                  <a:solidFill>
                    <a:srgbClr val="0D0D0D"/>
                  </a:solidFill>
                  <a:latin typeface="Titillium Web Regular Bold"/>
                </a:rPr>
                <a:t> </a:t>
              </a:r>
              <a:r>
                <a:rPr lang="en-US" sz="1600" dirty="0" err="1">
                  <a:solidFill>
                    <a:srgbClr val="0D0D0D"/>
                  </a:solidFill>
                  <a:latin typeface="Titillium Web Regular Bold"/>
                </a:rPr>
                <a:t>el</a:t>
              </a:r>
              <a:r>
                <a:rPr lang="en-US" sz="1600" dirty="0">
                  <a:solidFill>
                    <a:srgbClr val="0D0D0D"/>
                  </a:solidFill>
                  <a:latin typeface="Titillium Web Regular Bold"/>
                </a:rPr>
                <a:t> </a:t>
              </a:r>
              <a:r>
                <a:rPr lang="en-US" sz="1600" dirty="0" err="1">
                  <a:solidFill>
                    <a:srgbClr val="0D0D0D"/>
                  </a:solidFill>
                  <a:latin typeface="Titillium Web Regular Bold"/>
                </a:rPr>
                <a:t>programa</a:t>
              </a:r>
              <a:r>
                <a:rPr lang="en-US" sz="1600" dirty="0">
                  <a:solidFill>
                    <a:srgbClr val="0D0D0D"/>
                  </a:solidFill>
                  <a:latin typeface="Titillium Web Regular Bold"/>
                </a:rPr>
                <a:t> principal llama al </a:t>
              </a:r>
              <a:r>
                <a:rPr lang="en-US" sz="1600" dirty="0" err="1">
                  <a:solidFill>
                    <a:srgbClr val="0D0D0D"/>
                  </a:solidFill>
                  <a:latin typeface="Titillium Web Regular Bold"/>
                </a:rPr>
                <a:t>subprograma</a:t>
              </a:r>
              <a:r>
                <a:rPr lang="en-US" sz="1600" dirty="0">
                  <a:solidFill>
                    <a:srgbClr val="0D0D0D"/>
                  </a:solidFill>
                  <a:latin typeface="Titillium Web Regular Bold"/>
                </a:rPr>
                <a:t> A, y </a:t>
              </a:r>
              <a:r>
                <a:rPr lang="en-US" sz="1600" dirty="0" err="1">
                  <a:solidFill>
                    <a:srgbClr val="0D0D0D"/>
                  </a:solidFill>
                  <a:latin typeface="Titillium Web Regular Bold"/>
                </a:rPr>
                <a:t>este</a:t>
              </a:r>
              <a:r>
                <a:rPr lang="en-US" sz="1600" dirty="0">
                  <a:solidFill>
                    <a:srgbClr val="0D0D0D"/>
                  </a:solidFill>
                  <a:latin typeface="Titillium Web Regular Bold"/>
                </a:rPr>
                <a:t>, </a:t>
              </a:r>
              <a:r>
                <a:rPr lang="en-US" sz="1600" dirty="0" err="1">
                  <a:solidFill>
                    <a:srgbClr val="0D0D0D"/>
                  </a:solidFill>
                  <a:latin typeface="Titillium Web Regular Bold"/>
                </a:rPr>
                <a:t>una</a:t>
              </a:r>
              <a:r>
                <a:rPr lang="en-US" sz="1600" dirty="0">
                  <a:solidFill>
                    <a:srgbClr val="0D0D0D"/>
                  </a:solidFill>
                  <a:latin typeface="Titillium Web Regular Bold"/>
                </a:rPr>
                <a:t> </a:t>
              </a:r>
              <a:r>
                <a:rPr lang="en-US" sz="1600" dirty="0" err="1">
                  <a:solidFill>
                    <a:srgbClr val="0D0D0D"/>
                  </a:solidFill>
                  <a:latin typeface="Titillium Web Regular Bold"/>
                </a:rPr>
                <a:t>vez</a:t>
              </a:r>
              <a:r>
                <a:rPr lang="en-US" sz="1600" dirty="0">
                  <a:solidFill>
                    <a:srgbClr val="0D0D0D"/>
                  </a:solidFill>
                  <a:latin typeface="Titillium Web Regular Bold"/>
                </a:rPr>
                <a:t> </a:t>
              </a:r>
              <a:r>
                <a:rPr lang="en-US" sz="1600" dirty="0" err="1">
                  <a:solidFill>
                    <a:srgbClr val="0D0D0D"/>
                  </a:solidFill>
                  <a:latin typeface="Titillium Web Regular Bold"/>
                </a:rPr>
                <a:t>ejecutándose</a:t>
              </a:r>
              <a:r>
                <a:rPr lang="en-US" sz="1600" dirty="0">
                  <a:solidFill>
                    <a:srgbClr val="0D0D0D"/>
                  </a:solidFill>
                  <a:latin typeface="Titillium Web Regular Bold"/>
                </a:rPr>
                <a:t>, llama al </a:t>
              </a:r>
              <a:r>
                <a:rPr lang="en-US" sz="1600" dirty="0" err="1">
                  <a:solidFill>
                    <a:srgbClr val="0D0D0D"/>
                  </a:solidFill>
                  <a:latin typeface="Titillium Web Regular Bold"/>
                </a:rPr>
                <a:t>subprograma</a:t>
              </a:r>
              <a:r>
                <a:rPr lang="en-US" sz="1600" dirty="0">
                  <a:solidFill>
                    <a:srgbClr val="0D0D0D"/>
                  </a:solidFill>
                  <a:latin typeface="Titillium Web Regular Bold"/>
                </a:rPr>
                <a:t> B. El </a:t>
              </a:r>
              <a:r>
                <a:rPr lang="en-US" sz="1600" dirty="0" err="1">
                  <a:solidFill>
                    <a:srgbClr val="0D0D0D"/>
                  </a:solidFill>
                  <a:latin typeface="Titillium Web Regular Bold"/>
                </a:rPr>
                <a:t>programa</a:t>
              </a:r>
              <a:r>
                <a:rPr lang="en-US" sz="1600" dirty="0">
                  <a:solidFill>
                    <a:srgbClr val="0D0D0D"/>
                  </a:solidFill>
                  <a:latin typeface="Titillium Web Regular Bold"/>
                </a:rPr>
                <a:t> B </a:t>
              </a:r>
              <a:r>
                <a:rPr lang="en-US" sz="1600" dirty="0" err="1">
                  <a:solidFill>
                    <a:srgbClr val="0D0D0D"/>
                  </a:solidFill>
                  <a:latin typeface="Titillium Web Regular Bold"/>
                </a:rPr>
                <a:t>tiene</a:t>
              </a:r>
              <a:r>
                <a:rPr lang="en-US" sz="1600" dirty="0">
                  <a:solidFill>
                    <a:srgbClr val="0D0D0D"/>
                  </a:solidFill>
                  <a:latin typeface="Titillium Web Regular Bold"/>
                </a:rPr>
                <a:t> </a:t>
              </a:r>
              <a:r>
                <a:rPr lang="en-US" sz="1600" dirty="0" err="1">
                  <a:solidFill>
                    <a:srgbClr val="0D0D0D"/>
                  </a:solidFill>
                  <a:latin typeface="Titillium Web Regular Bold"/>
                </a:rPr>
                <a:t>una</a:t>
              </a:r>
              <a:r>
                <a:rPr lang="en-US" sz="1600" dirty="0">
                  <a:solidFill>
                    <a:srgbClr val="0D0D0D"/>
                  </a:solidFill>
                  <a:latin typeface="Titillium Web Regular Bold"/>
                </a:rPr>
                <a:t> </a:t>
              </a:r>
              <a:r>
                <a:rPr lang="en-US" sz="1600" dirty="0" err="1">
                  <a:solidFill>
                    <a:srgbClr val="0D0D0D"/>
                  </a:solidFill>
                  <a:latin typeface="Titillium Web Regular Bold"/>
                </a:rPr>
                <a:t>llamada</a:t>
              </a:r>
              <a:r>
                <a:rPr lang="en-US" sz="1600" dirty="0">
                  <a:solidFill>
                    <a:srgbClr val="0D0D0D"/>
                  </a:solidFill>
                  <a:latin typeface="Titillium Web Regular Bold"/>
                </a:rPr>
                <a:t> al </a:t>
              </a:r>
              <a:r>
                <a:rPr lang="en-US" sz="1600" dirty="0" err="1">
                  <a:solidFill>
                    <a:srgbClr val="0D0D0D"/>
                  </a:solidFill>
                  <a:latin typeface="Titillium Web Regular Bold"/>
                </a:rPr>
                <a:t>subprograma</a:t>
              </a:r>
              <a:r>
                <a:rPr lang="en-US" sz="1600" dirty="0">
                  <a:solidFill>
                    <a:srgbClr val="0D0D0D"/>
                  </a:solidFill>
                  <a:latin typeface="Titillium Web Regular Bold"/>
                </a:rPr>
                <a:t> C, </a:t>
              </a:r>
              <a:r>
                <a:rPr lang="en-US" sz="1600" dirty="0" err="1">
                  <a:solidFill>
                    <a:srgbClr val="0D0D0D"/>
                  </a:solidFill>
                  <a:latin typeface="Titillium Web Regular Bold"/>
                </a:rPr>
                <a:t>entonces</a:t>
              </a:r>
              <a:r>
                <a:rPr lang="en-US" sz="1600" dirty="0">
                  <a:solidFill>
                    <a:srgbClr val="0D0D0D"/>
                  </a:solidFill>
                  <a:latin typeface="Titillium Web Regular Bold"/>
                </a:rPr>
                <a:t> </a:t>
              </a:r>
              <a:r>
                <a:rPr lang="en-US" sz="1600" dirty="0" err="1">
                  <a:solidFill>
                    <a:srgbClr val="0D0D0D"/>
                  </a:solidFill>
                  <a:latin typeface="Titillium Web Regular Bold"/>
                </a:rPr>
                <a:t>el</a:t>
              </a:r>
              <a:r>
                <a:rPr lang="en-US" sz="1600" dirty="0">
                  <a:solidFill>
                    <a:srgbClr val="0D0D0D"/>
                  </a:solidFill>
                  <a:latin typeface="Titillium Web Regular Bold"/>
                </a:rPr>
                <a:t> PPÆAÆBÆC. B no continua la </a:t>
              </a:r>
              <a:r>
                <a:rPr lang="en-US" sz="1600" dirty="0" err="1">
                  <a:solidFill>
                    <a:srgbClr val="0D0D0D"/>
                  </a:solidFill>
                  <a:latin typeface="Titillium Web Regular Bold"/>
                </a:rPr>
                <a:t>ejecución</a:t>
              </a:r>
              <a:r>
                <a:rPr lang="en-US" sz="1600" dirty="0">
                  <a:solidFill>
                    <a:srgbClr val="0D0D0D"/>
                  </a:solidFill>
                  <a:latin typeface="Titillium Web Regular Bold"/>
                </a:rPr>
                <a:t> hasta que termina </a:t>
              </a:r>
              <a:r>
                <a:rPr lang="en-US" sz="1600" dirty="0" err="1">
                  <a:solidFill>
                    <a:srgbClr val="0D0D0D"/>
                  </a:solidFill>
                  <a:latin typeface="Titillium Web Regular Bold"/>
                </a:rPr>
                <a:t>el</a:t>
              </a:r>
              <a:r>
                <a:rPr lang="en-US" sz="1600" dirty="0">
                  <a:solidFill>
                    <a:srgbClr val="0D0D0D"/>
                  </a:solidFill>
                  <a:latin typeface="Titillium Web Regular Bold"/>
                </a:rPr>
                <a:t> </a:t>
              </a:r>
              <a:r>
                <a:rPr lang="en-US" sz="1600" dirty="0" err="1">
                  <a:solidFill>
                    <a:srgbClr val="0D0D0D"/>
                  </a:solidFill>
                  <a:latin typeface="Titillium Web Regular Bold"/>
                </a:rPr>
                <a:t>subprograma</a:t>
              </a:r>
              <a:r>
                <a:rPr lang="en-US" sz="1600" dirty="0">
                  <a:solidFill>
                    <a:srgbClr val="0D0D0D"/>
                  </a:solidFill>
                  <a:latin typeface="Titillium Web Regular Bold"/>
                </a:rPr>
                <a:t> C, y A no termina la suya hasta que no termina </a:t>
              </a:r>
              <a:r>
                <a:rPr lang="en-US" sz="1600" dirty="0" err="1">
                  <a:solidFill>
                    <a:srgbClr val="0D0D0D"/>
                  </a:solidFill>
                  <a:latin typeface="Titillium Web Regular Bold"/>
                </a:rPr>
                <a:t>el</a:t>
              </a:r>
              <a:r>
                <a:rPr lang="en-US" sz="1600" dirty="0">
                  <a:solidFill>
                    <a:srgbClr val="0D0D0D"/>
                  </a:solidFill>
                  <a:latin typeface="Titillium Web Regular Bold"/>
                </a:rPr>
                <a:t> B. Lo </a:t>
              </a:r>
              <a:r>
                <a:rPr lang="en-US" sz="1600" dirty="0" err="1">
                  <a:solidFill>
                    <a:srgbClr val="0D0D0D"/>
                  </a:solidFill>
                  <a:latin typeface="Titillium Web Regular Bold"/>
                </a:rPr>
                <a:t>mismo</a:t>
              </a:r>
              <a:r>
                <a:rPr lang="en-US" sz="1600" dirty="0">
                  <a:solidFill>
                    <a:srgbClr val="0D0D0D"/>
                  </a:solidFill>
                  <a:latin typeface="Titillium Web Regular Bold"/>
                </a:rPr>
                <a:t> </a:t>
              </a:r>
              <a:r>
                <a:rPr lang="en-US" sz="1600" dirty="0" err="1">
                  <a:solidFill>
                    <a:srgbClr val="0D0D0D"/>
                  </a:solidFill>
                  <a:latin typeface="Titillium Web Regular Bold"/>
                </a:rPr>
                <a:t>ocurre</a:t>
              </a:r>
              <a:r>
                <a:rPr lang="en-US" sz="1600" dirty="0">
                  <a:solidFill>
                    <a:srgbClr val="0D0D0D"/>
                  </a:solidFill>
                  <a:latin typeface="Titillium Web Regular Bold"/>
                </a:rPr>
                <a:t> con </a:t>
              </a:r>
              <a:r>
                <a:rPr lang="en-US" sz="1600" dirty="0" err="1">
                  <a:solidFill>
                    <a:srgbClr val="0D0D0D"/>
                  </a:solidFill>
                  <a:latin typeface="Titillium Web Regular Bold"/>
                </a:rPr>
                <a:t>el</a:t>
              </a:r>
              <a:r>
                <a:rPr lang="en-US" sz="1600" dirty="0">
                  <a:solidFill>
                    <a:srgbClr val="0D0D0D"/>
                  </a:solidFill>
                  <a:latin typeface="Titillium Web Regular Bold"/>
                </a:rPr>
                <a:t> </a:t>
              </a:r>
              <a:r>
                <a:rPr lang="en-US" sz="1600" dirty="0" err="1">
                  <a:solidFill>
                    <a:srgbClr val="0D0D0D"/>
                  </a:solidFill>
                  <a:latin typeface="Titillium Web Regular Bold"/>
                </a:rPr>
                <a:t>programa</a:t>
              </a:r>
              <a:r>
                <a:rPr lang="en-US" sz="1600" dirty="0">
                  <a:solidFill>
                    <a:srgbClr val="0D0D0D"/>
                  </a:solidFill>
                  <a:latin typeface="Titillium Web Regular Bold"/>
                </a:rPr>
                <a:t> principal. Luego: </a:t>
              </a:r>
            </a:p>
          </p:txBody>
        </p:sp>
      </p:grpSp>
      <p:pic>
        <p:nvPicPr>
          <p:cNvPr id="19" name="Picture 19"/>
          <p:cNvPicPr>
            <a:picLocks noChangeAspect="1"/>
          </p:cNvPicPr>
          <p:nvPr/>
        </p:nvPicPr>
        <p:blipFill>
          <a:blip r:embed="rId8"/>
          <a:srcRect/>
          <a:stretch>
            <a:fillRect/>
          </a:stretch>
        </p:blipFill>
        <p:spPr>
          <a:xfrm>
            <a:off x="15090193" y="4056238"/>
            <a:ext cx="1704671" cy="1665211"/>
          </a:xfrm>
          <a:prstGeom prst="rect">
            <a:avLst/>
          </a:prstGeom>
        </p:spPr>
      </p:pic>
      <p:grpSp>
        <p:nvGrpSpPr>
          <p:cNvPr id="20" name="Group 20"/>
          <p:cNvGrpSpPr/>
          <p:nvPr/>
        </p:nvGrpSpPr>
        <p:grpSpPr>
          <a:xfrm>
            <a:off x="7456273" y="6204163"/>
            <a:ext cx="7332668" cy="1036778"/>
            <a:chOff x="0" y="0"/>
            <a:chExt cx="10870249" cy="1536962"/>
          </a:xfrm>
        </p:grpSpPr>
        <p:sp>
          <p:nvSpPr>
            <p:cNvPr id="21" name="Freeform 21"/>
            <p:cNvSpPr/>
            <p:nvPr/>
          </p:nvSpPr>
          <p:spPr>
            <a:xfrm>
              <a:off x="0" y="0"/>
              <a:ext cx="10870249" cy="1536962"/>
            </a:xfrm>
            <a:custGeom>
              <a:avLst/>
              <a:gdLst/>
              <a:ahLst/>
              <a:cxnLst/>
              <a:rect l="l" t="t" r="r" b="b"/>
              <a:pathLst>
                <a:path w="10870249" h="1536962">
                  <a:moveTo>
                    <a:pt x="31674" y="0"/>
                  </a:moveTo>
                  <a:lnTo>
                    <a:pt x="10838575" y="0"/>
                  </a:lnTo>
                  <a:cubicBezTo>
                    <a:pt x="10856068" y="0"/>
                    <a:pt x="10870249" y="14181"/>
                    <a:pt x="10870249" y="31674"/>
                  </a:cubicBezTo>
                  <a:lnTo>
                    <a:pt x="10870249" y="1505288"/>
                  </a:lnTo>
                  <a:cubicBezTo>
                    <a:pt x="10870249" y="1522781"/>
                    <a:pt x="10856068" y="1536962"/>
                    <a:pt x="10838575" y="1536962"/>
                  </a:cubicBezTo>
                  <a:lnTo>
                    <a:pt x="31674" y="1536962"/>
                  </a:lnTo>
                  <a:cubicBezTo>
                    <a:pt x="14181" y="1536962"/>
                    <a:pt x="0" y="1522781"/>
                    <a:pt x="0" y="1505288"/>
                  </a:cubicBezTo>
                  <a:lnTo>
                    <a:pt x="0" y="31674"/>
                  </a:lnTo>
                  <a:cubicBezTo>
                    <a:pt x="0" y="14181"/>
                    <a:pt x="14181" y="0"/>
                    <a:pt x="31674" y="0"/>
                  </a:cubicBezTo>
                  <a:close/>
                </a:path>
              </a:pathLst>
            </a:custGeom>
            <a:solidFill>
              <a:srgbClr val="F2F2F2"/>
            </a:solidFill>
            <a:ln w="19050">
              <a:solidFill>
                <a:srgbClr val="0D0D0D"/>
              </a:solidFill>
            </a:ln>
          </p:spPr>
        </p:sp>
        <p:sp>
          <p:nvSpPr>
            <p:cNvPr id="22" name="TextBox 22"/>
            <p:cNvSpPr txBox="1"/>
            <p:nvPr/>
          </p:nvSpPr>
          <p:spPr>
            <a:xfrm>
              <a:off x="25268" y="220115"/>
              <a:ext cx="7204706" cy="841376"/>
            </a:xfrm>
            <a:prstGeom prst="rect">
              <a:avLst/>
            </a:prstGeom>
          </p:spPr>
          <p:txBody>
            <a:bodyPr lIns="254000" tIns="254000" rIns="254000" bIns="254000" rtlCol="0" anchor="ctr"/>
            <a:lstStyle/>
            <a:p>
              <a:pPr algn="just">
                <a:lnSpc>
                  <a:spcPts val="2240"/>
                </a:lnSpc>
              </a:pPr>
              <a:r>
                <a:rPr lang="en-US" sz="1600" dirty="0" err="1">
                  <a:solidFill>
                    <a:srgbClr val="0D0D0D"/>
                  </a:solidFill>
                  <a:latin typeface="Titillium Web Regular Bold"/>
                </a:rPr>
                <a:t>Esta</a:t>
              </a:r>
              <a:r>
                <a:rPr lang="en-US" sz="1600" dirty="0">
                  <a:solidFill>
                    <a:srgbClr val="0D0D0D"/>
                  </a:solidFill>
                  <a:latin typeface="Titillium Web Regular Bold"/>
                </a:rPr>
                <a:t> </a:t>
              </a:r>
              <a:r>
                <a:rPr lang="en-US" sz="1600" dirty="0" err="1">
                  <a:solidFill>
                    <a:srgbClr val="0D0D0D"/>
                  </a:solidFill>
                  <a:latin typeface="Titillium Web Regular Bold"/>
                </a:rPr>
                <a:t>operación</a:t>
              </a:r>
              <a:r>
                <a:rPr lang="en-US" sz="1600" dirty="0">
                  <a:solidFill>
                    <a:srgbClr val="0D0D0D"/>
                  </a:solidFill>
                  <a:latin typeface="Titillium Web Regular Bold"/>
                </a:rPr>
                <a:t> se </a:t>
              </a:r>
              <a:r>
                <a:rPr lang="en-US" sz="1600" dirty="0" err="1">
                  <a:solidFill>
                    <a:srgbClr val="0D0D0D"/>
                  </a:solidFill>
                  <a:latin typeface="Titillium Web Regular Bold"/>
                </a:rPr>
                <a:t>consigue</a:t>
              </a:r>
              <a:r>
                <a:rPr lang="en-US" sz="1600" dirty="0">
                  <a:solidFill>
                    <a:srgbClr val="0D0D0D"/>
                  </a:solidFill>
                  <a:latin typeface="Titillium Web Regular Bold"/>
                </a:rPr>
                <a:t> </a:t>
              </a:r>
              <a:r>
                <a:rPr lang="en-US" sz="1600" dirty="0" err="1">
                  <a:solidFill>
                    <a:srgbClr val="0D0D0D"/>
                  </a:solidFill>
                  <a:latin typeface="Titillium Web Regular Bold"/>
                </a:rPr>
                <a:t>mediante</a:t>
              </a:r>
              <a:r>
                <a:rPr lang="en-US" sz="1600" dirty="0">
                  <a:solidFill>
                    <a:srgbClr val="0D0D0D"/>
                  </a:solidFill>
                  <a:latin typeface="Titillium Web Regular Bold"/>
                </a:rPr>
                <a:t> </a:t>
              </a:r>
              <a:r>
                <a:rPr lang="en-US" sz="1600" dirty="0" err="1">
                  <a:solidFill>
                    <a:srgbClr val="0D0D0D"/>
                  </a:solidFill>
                  <a:latin typeface="Titillium Web Regular Bold"/>
                </a:rPr>
                <a:t>una</a:t>
              </a:r>
              <a:r>
                <a:rPr lang="en-US" sz="1600" dirty="0">
                  <a:solidFill>
                    <a:srgbClr val="0D0D0D"/>
                  </a:solidFill>
                  <a:latin typeface="Titillium Web Regular Bold"/>
                </a:rPr>
                <a:t> pila que </a:t>
              </a:r>
              <a:r>
                <a:rPr lang="en-US" sz="1600" dirty="0" err="1">
                  <a:solidFill>
                    <a:srgbClr val="0D0D0D"/>
                  </a:solidFill>
                  <a:latin typeface="Titillium Web Regular Bold"/>
                </a:rPr>
                <a:t>en</a:t>
              </a:r>
              <a:r>
                <a:rPr lang="en-US" sz="1600" dirty="0">
                  <a:solidFill>
                    <a:srgbClr val="0D0D0D"/>
                  </a:solidFill>
                  <a:latin typeface="Titillium Web Regular Bold"/>
                </a:rPr>
                <a:t> la que se </a:t>
              </a:r>
              <a:r>
                <a:rPr lang="en-US" sz="1600" dirty="0" err="1">
                  <a:solidFill>
                    <a:srgbClr val="0D0D0D"/>
                  </a:solidFill>
                  <a:latin typeface="Titillium Web Regular Bold"/>
                </a:rPr>
                <a:t>guardan</a:t>
              </a:r>
              <a:r>
                <a:rPr lang="en-US" sz="1600" dirty="0">
                  <a:solidFill>
                    <a:srgbClr val="0D0D0D"/>
                  </a:solidFill>
                  <a:latin typeface="Titillium Web Regular Bold"/>
                </a:rPr>
                <a:t> las </a:t>
              </a:r>
              <a:r>
                <a:rPr lang="en-US" sz="1600" dirty="0" err="1">
                  <a:solidFill>
                    <a:srgbClr val="0D0D0D"/>
                  </a:solidFill>
                  <a:latin typeface="Titillium Web Regular Bold"/>
                </a:rPr>
                <a:t>direcciones</a:t>
              </a:r>
              <a:r>
                <a:rPr lang="en-US" sz="1600" dirty="0">
                  <a:solidFill>
                    <a:srgbClr val="0D0D0D"/>
                  </a:solidFill>
                  <a:latin typeface="Titillium Web Regular Bold"/>
                </a:rPr>
                <a:t> de </a:t>
              </a:r>
              <a:r>
                <a:rPr lang="en-US" sz="1600" dirty="0" err="1">
                  <a:solidFill>
                    <a:srgbClr val="0D0D0D"/>
                  </a:solidFill>
                  <a:latin typeface="Titillium Web Regular Bold"/>
                </a:rPr>
                <a:t>retorno</a:t>
              </a:r>
              <a:r>
                <a:rPr lang="en-US" sz="1600" dirty="0">
                  <a:solidFill>
                    <a:srgbClr val="0D0D0D"/>
                  </a:solidFill>
                  <a:latin typeface="Titillium Web Regular Bold"/>
                </a:rPr>
                <a:t>. </a:t>
              </a:r>
            </a:p>
          </p:txBody>
        </p:sp>
      </p:grpSp>
      <p:pic>
        <p:nvPicPr>
          <p:cNvPr id="23" name="Picture 23"/>
          <p:cNvPicPr>
            <a:picLocks noChangeAspect="1"/>
          </p:cNvPicPr>
          <p:nvPr/>
        </p:nvPicPr>
        <p:blipFill>
          <a:blip r:embed="rId9"/>
          <a:srcRect/>
          <a:stretch>
            <a:fillRect/>
          </a:stretch>
        </p:blipFill>
        <p:spPr>
          <a:xfrm>
            <a:off x="13439666" y="7395245"/>
            <a:ext cx="2936328" cy="1538448"/>
          </a:xfrm>
          <a:prstGeom prst="rect">
            <a:avLst/>
          </a:prstGeom>
        </p:spPr>
      </p:pic>
      <p:sp>
        <p:nvSpPr>
          <p:cNvPr id="24" name="TextBox 24"/>
          <p:cNvSpPr txBox="1"/>
          <p:nvPr/>
        </p:nvSpPr>
        <p:spPr>
          <a:xfrm>
            <a:off x="406431" y="1998169"/>
            <a:ext cx="4701082" cy="1261110"/>
          </a:xfrm>
          <a:prstGeom prst="rect">
            <a:avLst/>
          </a:prstGeom>
        </p:spPr>
        <p:txBody>
          <a:bodyPr lIns="0" tIns="0" rIns="0" bIns="0" rtlCol="0" anchor="t">
            <a:spAutoFit/>
          </a:bodyPr>
          <a:lstStyle/>
          <a:p>
            <a:pPr marL="0" lvl="0" indent="0" algn="ctr">
              <a:lnSpc>
                <a:spcPts val="5040"/>
              </a:lnSpc>
            </a:pPr>
            <a:r>
              <a:rPr lang="en-US" sz="3600">
                <a:solidFill>
                  <a:srgbClr val="0D0D0D"/>
                </a:solidFill>
                <a:latin typeface="Titillium Web Bold"/>
              </a:rPr>
              <a:t>LLAMADAS A SUBPROGRAMAS</a:t>
            </a:r>
          </a:p>
        </p:txBody>
      </p:sp>
      <p:sp>
        <p:nvSpPr>
          <p:cNvPr id="25" name="TextBox 25"/>
          <p:cNvSpPr txBox="1"/>
          <p:nvPr/>
        </p:nvSpPr>
        <p:spPr>
          <a:xfrm>
            <a:off x="812053" y="5381025"/>
            <a:ext cx="4030148" cy="3990340"/>
          </a:xfrm>
          <a:prstGeom prst="rect">
            <a:avLst/>
          </a:prstGeom>
        </p:spPr>
        <p:txBody>
          <a:bodyPr lIns="0" tIns="0" rIns="0" bIns="0" rtlCol="0" anchor="t">
            <a:spAutoFit/>
          </a:bodyPr>
          <a:lstStyle/>
          <a:p>
            <a:pPr marL="0" lvl="0" indent="0" algn="just">
              <a:lnSpc>
                <a:spcPts val="2659"/>
              </a:lnSpc>
              <a:spcBef>
                <a:spcPct val="0"/>
              </a:spcBef>
            </a:pPr>
            <a:r>
              <a:rPr lang="en-US" sz="1899">
                <a:solidFill>
                  <a:srgbClr val="0D0D0D"/>
                </a:solidFill>
                <a:latin typeface="Titillium Web Regular"/>
              </a:rPr>
              <a:t>Cuando dentro del programa principal tienes subrutinas o funciones a las que tienes que llamar, el programa principal tiene que recordar el lugar donde hizo la llamada y guardar el estado en el que se encontraba el programa en ese momento, con sus variables y valores previos a la llamada para poder retomar cuando el subprograma haya finalizado, ya que de otra forma el procedimiento sobrescribirá en ellas. Todo ellos se guarda en una pila.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1531</Words>
  <Application>Microsoft Office PowerPoint</Application>
  <PresentationFormat>Personalizado</PresentationFormat>
  <Paragraphs>94</Paragraphs>
  <Slides>11</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11</vt:i4>
      </vt:variant>
    </vt:vector>
  </HeadingPairs>
  <TitlesOfParts>
    <vt:vector size="20" baseType="lpstr">
      <vt:lpstr>Arial</vt:lpstr>
      <vt:lpstr>Codec Pro Bold</vt:lpstr>
      <vt:lpstr>Titillium Web Bold</vt:lpstr>
      <vt:lpstr>Codec Pro</vt:lpstr>
      <vt:lpstr>Titillium Web Regular Bold</vt:lpstr>
      <vt:lpstr>Calibri</vt:lpstr>
      <vt:lpstr>Open Sans Extra Bold</vt:lpstr>
      <vt:lpstr>Titillium Web Regular</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AplicacionDePilas</dc:title>
  <dc:creator>accer</dc:creator>
  <cp:lastModifiedBy>ARIEL HERNANDEZ DIAZ</cp:lastModifiedBy>
  <cp:revision>2</cp:revision>
  <dcterms:created xsi:type="dcterms:W3CDTF">2006-08-16T00:00:00Z</dcterms:created>
  <dcterms:modified xsi:type="dcterms:W3CDTF">2023-03-29T18:12:31Z</dcterms:modified>
  <dc:identifier>DAFemNQuKoU</dc:identifier>
</cp:coreProperties>
</file>